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2" r:id="rId1"/>
  </p:sldMasterIdLst>
  <p:notesMasterIdLst>
    <p:notesMasterId r:id="rId28"/>
  </p:notesMasterIdLst>
  <p:handoutMasterIdLst>
    <p:handoutMasterId r:id="rId29"/>
  </p:handoutMasterIdLst>
  <p:sldIdLst>
    <p:sldId id="256" r:id="rId2"/>
    <p:sldId id="319" r:id="rId3"/>
    <p:sldId id="320" r:id="rId4"/>
    <p:sldId id="321" r:id="rId5"/>
    <p:sldId id="322" r:id="rId6"/>
    <p:sldId id="323" r:id="rId7"/>
    <p:sldId id="324" r:id="rId8"/>
    <p:sldId id="325" r:id="rId9"/>
    <p:sldId id="326" r:id="rId10"/>
    <p:sldId id="327" r:id="rId11"/>
    <p:sldId id="331" r:id="rId12"/>
    <p:sldId id="336" r:id="rId13"/>
    <p:sldId id="337" r:id="rId14"/>
    <p:sldId id="338" r:id="rId15"/>
    <p:sldId id="339" r:id="rId16"/>
    <p:sldId id="340" r:id="rId17"/>
    <p:sldId id="341" r:id="rId18"/>
    <p:sldId id="342" r:id="rId19"/>
    <p:sldId id="343" r:id="rId20"/>
    <p:sldId id="344" r:id="rId21"/>
    <p:sldId id="345" r:id="rId22"/>
    <p:sldId id="328" r:id="rId23"/>
    <p:sldId id="329" r:id="rId24"/>
    <p:sldId id="330" r:id="rId25"/>
    <p:sldId id="346" r:id="rId26"/>
    <p:sldId id="290" r:id="rId2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F406B"/>
    <a:srgbClr val="CFD5EA"/>
    <a:srgbClr val="E9EBF5"/>
    <a:srgbClr val="FF00FF"/>
    <a:srgbClr val="00FFFF"/>
    <a:srgbClr val="00FF00"/>
    <a:srgbClr val="EAF2FA"/>
    <a:srgbClr val="F7F8FB"/>
    <a:srgbClr val="EFF5FB"/>
    <a:srgbClr val="FFFBE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B0C3130-939D-DA49-C847-03B4AA148019}" v="2308" dt="2024-03-03T17:44:48.650"/>
    <p1510:client id="{687579F6-402C-458C-9A2A-E9C2D37900FD}" v="1549" dt="2024-03-04T11:56:06.779"/>
    <p1510:client id="{708AD74C-9E5F-022B-4ACD-899D4483B794}" v="10" dt="2024-03-03T21:00:02.511"/>
    <p1510:client id="{9176DEC6-4B0E-F751-8967-B877BB02591D}" v="101" dt="2024-03-04T11:58:41.662"/>
    <p1510:client id="{DC822675-FBD1-4906-30E5-4AE8436C7296}" v="1266" dt="2024-03-03T19:01:31.225"/>
  </p1510:revLst>
</p1510:revInfo>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4C1A8A3-306A-4EB7-A6B1-4F7E0EB9C5D6}" styleName="Stile medio 3 - Colore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073A0DAA-6AF3-43AB-8588-CEC1D06C72B9}" styleName="Stile medio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3C2FFA5D-87B4-456A-9821-1D502468CF0F}" styleName="Stile con tema 1 - Colore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D5ABB26-0587-4C30-8999-92F81FD0307C}" styleName="Nessuno stile, nessuna griglia">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3" Type="http://schemas.openxmlformats.org/officeDocument/2006/relationships/oleObject" Target="Cartel1"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0" i="0" u="none" strike="noStrike" kern="1200" spc="0" baseline="0">
                <a:solidFill>
                  <a:schemeClr val="tx1">
                    <a:lumMod val="65000"/>
                    <a:lumOff val="35000"/>
                  </a:schemeClr>
                </a:solidFill>
                <a:latin typeface="+mn-lt"/>
                <a:ea typeface="+mn-ea"/>
                <a:cs typeface="+mn-cs"/>
              </a:defRPr>
            </a:pPr>
            <a:r>
              <a:rPr lang="en-GB" sz="1000">
                <a:solidFill>
                  <a:schemeClr val="tx1"/>
                </a:solidFill>
                <a:latin typeface="Congenial Light" panose="02000503040000020004" pitchFamily="2" charset="0"/>
              </a:rPr>
              <a:t>Number of samples per class</a:t>
            </a:r>
          </a:p>
        </c:rich>
      </c:tx>
      <c:layout>
        <c:manualLayout>
          <c:xMode val="edge"/>
          <c:yMode val="edge"/>
          <c:x val="0.36391060159872796"/>
          <c:y val="0.10523912369481711"/>
        </c:manualLayout>
      </c:layout>
      <c:overlay val="0"/>
      <c:spPr>
        <a:noFill/>
        <a:ln>
          <a:noFill/>
        </a:ln>
        <a:effectLst/>
      </c:spPr>
      <c:txPr>
        <a:bodyPr rot="0" spcFirstLastPara="1" vertOverflow="ellipsis" vert="horz" wrap="square" anchor="ctr" anchorCtr="1"/>
        <a:lstStyle/>
        <a:p>
          <a:pPr>
            <a:defRPr sz="12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stacked"/>
        <c:varyColors val="0"/>
        <c:ser>
          <c:idx val="0"/>
          <c:order val="0"/>
          <c:spPr>
            <a:solidFill>
              <a:schemeClr val="accent1"/>
            </a:solidFill>
            <a:ln>
              <a:noFill/>
            </a:ln>
            <a:effectLst/>
          </c:spPr>
          <c:invertIfNegative val="0"/>
          <c:cat>
            <c:numRef>
              <c:f>plant_ds!$A$2:$A$39</c:f>
              <c:numCache>
                <c:formatCode>General</c:formatCode>
                <c:ptCount val="38"/>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numCache>
            </c:numRef>
          </c:cat>
          <c:val>
            <c:numRef>
              <c:f>plant_ds!$C$2:$C$39</c:f>
              <c:numCache>
                <c:formatCode>General</c:formatCode>
                <c:ptCount val="38"/>
                <c:pt idx="0">
                  <c:v>2016</c:v>
                </c:pt>
                <c:pt idx="1">
                  <c:v>1987</c:v>
                </c:pt>
                <c:pt idx="2">
                  <c:v>1760</c:v>
                </c:pt>
                <c:pt idx="3">
                  <c:v>2008</c:v>
                </c:pt>
                <c:pt idx="4">
                  <c:v>1816</c:v>
                </c:pt>
                <c:pt idx="5">
                  <c:v>1683</c:v>
                </c:pt>
                <c:pt idx="6">
                  <c:v>1826</c:v>
                </c:pt>
                <c:pt idx="7">
                  <c:v>1642</c:v>
                </c:pt>
                <c:pt idx="8">
                  <c:v>1907</c:v>
                </c:pt>
                <c:pt idx="9">
                  <c:v>1908</c:v>
                </c:pt>
                <c:pt idx="10">
                  <c:v>1859</c:v>
                </c:pt>
                <c:pt idx="11">
                  <c:v>1888</c:v>
                </c:pt>
                <c:pt idx="12">
                  <c:v>1920</c:v>
                </c:pt>
                <c:pt idx="13">
                  <c:v>1722</c:v>
                </c:pt>
                <c:pt idx="14">
                  <c:v>1692</c:v>
                </c:pt>
                <c:pt idx="15">
                  <c:v>2010</c:v>
                </c:pt>
                <c:pt idx="16">
                  <c:v>1838</c:v>
                </c:pt>
                <c:pt idx="17">
                  <c:v>1728</c:v>
                </c:pt>
                <c:pt idx="18">
                  <c:v>1913</c:v>
                </c:pt>
                <c:pt idx="19">
                  <c:v>1988</c:v>
                </c:pt>
                <c:pt idx="20">
                  <c:v>1939</c:v>
                </c:pt>
                <c:pt idx="21">
                  <c:v>1939</c:v>
                </c:pt>
                <c:pt idx="22">
                  <c:v>1824</c:v>
                </c:pt>
                <c:pt idx="23">
                  <c:v>1781</c:v>
                </c:pt>
                <c:pt idx="24">
                  <c:v>2022</c:v>
                </c:pt>
                <c:pt idx="25">
                  <c:v>1736</c:v>
                </c:pt>
                <c:pt idx="26">
                  <c:v>1774</c:v>
                </c:pt>
                <c:pt idx="27">
                  <c:v>1824</c:v>
                </c:pt>
                <c:pt idx="28">
                  <c:v>1702</c:v>
                </c:pt>
                <c:pt idx="29">
                  <c:v>1920</c:v>
                </c:pt>
                <c:pt idx="30">
                  <c:v>1851</c:v>
                </c:pt>
                <c:pt idx="31">
                  <c:v>1882</c:v>
                </c:pt>
                <c:pt idx="32">
                  <c:v>1745</c:v>
                </c:pt>
                <c:pt idx="33">
                  <c:v>1741</c:v>
                </c:pt>
                <c:pt idx="34">
                  <c:v>1827</c:v>
                </c:pt>
                <c:pt idx="35">
                  <c:v>1961</c:v>
                </c:pt>
                <c:pt idx="36">
                  <c:v>1790</c:v>
                </c:pt>
                <c:pt idx="37">
                  <c:v>1926</c:v>
                </c:pt>
              </c:numCache>
            </c:numRef>
          </c:val>
          <c:extLst>
            <c:ext xmlns:c16="http://schemas.microsoft.com/office/drawing/2014/chart" uri="{C3380CC4-5D6E-409C-BE32-E72D297353CC}">
              <c16:uniqueId val="{00000000-520C-4D59-844F-609038294FC7}"/>
            </c:ext>
          </c:extLst>
        </c:ser>
        <c:dLbls>
          <c:showLegendKey val="0"/>
          <c:showVal val="0"/>
          <c:showCatName val="0"/>
          <c:showSerName val="0"/>
          <c:showPercent val="0"/>
          <c:showBubbleSize val="0"/>
        </c:dLbls>
        <c:gapWidth val="150"/>
        <c:overlap val="100"/>
        <c:axId val="1955116832"/>
        <c:axId val="1949062432"/>
      </c:barChart>
      <c:catAx>
        <c:axId val="1955116832"/>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GB"/>
                  <a:t>Class</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949062432"/>
        <c:crosses val="autoZero"/>
        <c:auto val="1"/>
        <c:lblAlgn val="ctr"/>
        <c:lblOffset val="100"/>
        <c:noMultiLvlLbl val="0"/>
      </c:catAx>
      <c:valAx>
        <c:axId val="194906243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GB"/>
                  <a:t>Num of samples</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95511683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a:extLst>
              <a:ext uri="{FF2B5EF4-FFF2-40B4-BE49-F238E27FC236}">
                <a16:creationId xmlns:a16="http://schemas.microsoft.com/office/drawing/2014/main" id="{9937C091-6F0B-B791-5FA3-C51D6FE2F00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a:extLst>
              <a:ext uri="{FF2B5EF4-FFF2-40B4-BE49-F238E27FC236}">
                <a16:creationId xmlns:a16="http://schemas.microsoft.com/office/drawing/2014/main" id="{6A513685-86D3-6EFB-8279-A298CE3CC0F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7456943-3FFC-438B-831C-E18F219FF759}" type="datetimeFigureOut">
              <a:rPr lang="it-IT" smtClean="0"/>
              <a:t>05/03/2024</a:t>
            </a:fld>
            <a:endParaRPr lang="it-IT"/>
          </a:p>
        </p:txBody>
      </p:sp>
      <p:sp>
        <p:nvSpPr>
          <p:cNvPr id="4" name="Segnaposto piè di pagina 3">
            <a:extLst>
              <a:ext uri="{FF2B5EF4-FFF2-40B4-BE49-F238E27FC236}">
                <a16:creationId xmlns:a16="http://schemas.microsoft.com/office/drawing/2014/main" id="{1536AAD3-9DA3-DF97-913D-A00568E89D2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5" name="Segnaposto numero diapositiva 4">
            <a:extLst>
              <a:ext uri="{FF2B5EF4-FFF2-40B4-BE49-F238E27FC236}">
                <a16:creationId xmlns:a16="http://schemas.microsoft.com/office/drawing/2014/main" id="{6B4FB7DE-2947-1EDE-E363-B69DA48659F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7700AEF-DE1F-4A9A-AE6E-31B326584051}" type="slidenum">
              <a:rPr lang="it-IT" smtClean="0"/>
              <a:t>‹#›</a:t>
            </a:fld>
            <a:endParaRPr lang="it-IT"/>
          </a:p>
        </p:txBody>
      </p:sp>
    </p:spTree>
    <p:extLst>
      <p:ext uri="{BB962C8B-B14F-4D97-AF65-F5344CB8AC3E}">
        <p14:creationId xmlns:p14="http://schemas.microsoft.com/office/powerpoint/2010/main" val="112077839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BAC1AC4-A204-4B40-9E2F-90935A563F16}" type="datetimeFigureOut">
              <a:rPr lang="it-IT" smtClean="0"/>
              <a:t>05/03/2024</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99F161F-7A82-46C7-B510-43563BFD9E82}" type="slidenum">
              <a:rPr lang="it-IT" smtClean="0"/>
              <a:t>‹#›</a:t>
            </a:fld>
            <a:endParaRPr lang="it-IT"/>
          </a:p>
        </p:txBody>
      </p:sp>
    </p:spTree>
    <p:extLst>
      <p:ext uri="{BB962C8B-B14F-4D97-AF65-F5344CB8AC3E}">
        <p14:creationId xmlns:p14="http://schemas.microsoft.com/office/powerpoint/2010/main" val="9950894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199F161F-7A82-46C7-B510-43563BFD9E82}" type="slidenum">
              <a:rPr lang="it-IT" smtClean="0"/>
              <a:t>1</a:t>
            </a:fld>
            <a:endParaRPr lang="it-IT"/>
          </a:p>
        </p:txBody>
      </p:sp>
    </p:spTree>
    <p:extLst>
      <p:ext uri="{BB962C8B-B14F-4D97-AF65-F5344CB8AC3E}">
        <p14:creationId xmlns:p14="http://schemas.microsoft.com/office/powerpoint/2010/main" val="40986041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a:t>●we have found that 55 images out of the 17,572 of the validation set are classified with an output probability less than 0.7. Among these 55 images, we discovered that those with an excessively high level of brightness corresponded to the lowest prediction probabilities.</a:t>
            </a:r>
          </a:p>
          <a:p>
            <a:r>
              <a:rPr lang="en-US"/>
              <a:t>●These images exhibit a consistent visual pattern where parts of the images are clearly distinguishable, while other parts appear entirely white. It is likely that these images were generated using data augmentation techniques, as the illuminance conditions do not resemble those typically found in real-world images. </a:t>
            </a:r>
            <a:endParaRPr lang="en-US">
              <a:cs typeface="Calibri"/>
            </a:endParaRPr>
          </a:p>
          <a:p>
            <a:endParaRPr lang="en-US">
              <a:cs typeface="Calibri"/>
            </a:endParaRPr>
          </a:p>
        </p:txBody>
      </p:sp>
      <p:sp>
        <p:nvSpPr>
          <p:cNvPr id="4" name="Segnaposto numero diapositiva 3"/>
          <p:cNvSpPr>
            <a:spLocks noGrp="1"/>
          </p:cNvSpPr>
          <p:nvPr>
            <p:ph type="sldNum" sz="quarter" idx="5"/>
          </p:nvPr>
        </p:nvSpPr>
        <p:spPr/>
        <p:txBody>
          <a:bodyPr/>
          <a:lstStyle/>
          <a:p>
            <a:fld id="{199F161F-7A82-46C7-B510-43563BFD9E82}" type="slidenum">
              <a:rPr lang="it-IT" smtClean="0"/>
              <a:t>15</a:t>
            </a:fld>
            <a:endParaRPr lang="it-IT"/>
          </a:p>
        </p:txBody>
      </p:sp>
    </p:spTree>
    <p:extLst>
      <p:ext uri="{BB962C8B-B14F-4D97-AF65-F5344CB8AC3E}">
        <p14:creationId xmlns:p14="http://schemas.microsoft.com/office/powerpoint/2010/main" val="38897766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a:t>●</a:t>
            </a:r>
            <a:r>
              <a:rPr lang="en-US" b="1"/>
              <a:t>Lime</a:t>
            </a:r>
            <a:r>
              <a:rPr lang="en-US"/>
              <a:t> method fails to capture distinctive features of the leaves under analysis. The high-valued super pixels identified by Lime do not correspond to distinguishable parts of the leaves;</a:t>
            </a:r>
          </a:p>
          <a:p>
            <a:r>
              <a:rPr lang="en-US"/>
              <a:t>●</a:t>
            </a:r>
            <a:r>
              <a:rPr lang="en-US" b="1" err="1"/>
              <a:t>IntGrad</a:t>
            </a:r>
            <a:r>
              <a:rPr lang="en-US" b="1"/>
              <a:t>, Rise, </a:t>
            </a:r>
            <a:r>
              <a:rPr lang="en-US" b="1" err="1"/>
              <a:t>GradCam</a:t>
            </a:r>
            <a:r>
              <a:rPr lang="en-US" b="1"/>
              <a:t>, and </a:t>
            </a:r>
            <a:r>
              <a:rPr lang="en-US" b="1" err="1"/>
              <a:t>GradCam</a:t>
            </a:r>
            <a:r>
              <a:rPr lang="en-US" b="1"/>
              <a:t>++ </a:t>
            </a:r>
            <a:r>
              <a:rPr lang="en-US"/>
              <a:t>demonstrate that the distinguishable and </a:t>
            </a:r>
            <a:r>
              <a:rPr lang="en-US" err="1"/>
              <a:t>coloured</a:t>
            </a:r>
            <a:r>
              <a:rPr lang="en-US"/>
              <a:t> parts of the leaves contribute positively to the model’s prediction.</a:t>
            </a:r>
            <a:endParaRPr lang="en-US">
              <a:cs typeface="Calibri"/>
            </a:endParaRPr>
          </a:p>
          <a:p>
            <a:endParaRPr lang="en-US">
              <a:cs typeface="Calibri"/>
            </a:endParaRPr>
          </a:p>
        </p:txBody>
      </p:sp>
      <p:sp>
        <p:nvSpPr>
          <p:cNvPr id="4" name="Segnaposto numero diapositiva 3"/>
          <p:cNvSpPr>
            <a:spLocks noGrp="1"/>
          </p:cNvSpPr>
          <p:nvPr>
            <p:ph type="sldNum" sz="quarter" idx="5"/>
          </p:nvPr>
        </p:nvSpPr>
        <p:spPr/>
        <p:txBody>
          <a:bodyPr/>
          <a:lstStyle/>
          <a:p>
            <a:fld id="{199F161F-7A82-46C7-B510-43563BFD9E82}" type="slidenum">
              <a:rPr lang="it-IT" smtClean="0"/>
              <a:t>16</a:t>
            </a:fld>
            <a:endParaRPr lang="it-IT"/>
          </a:p>
        </p:txBody>
      </p:sp>
    </p:spTree>
    <p:extLst>
      <p:ext uri="{BB962C8B-B14F-4D97-AF65-F5344CB8AC3E}">
        <p14:creationId xmlns:p14="http://schemas.microsoft.com/office/powerpoint/2010/main" val="36738545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a:t>●Grape leaves are known for their heart-shaped appearance with multiple lobes. They typically grow in an alternate pattern and have serrated, or toothed, edges with pointed tips on each lobe. These unique traits visually distinguish grape leaves from all other healthy leaves in the entire dataset, even for individuals without expertise in plant identification, making them particularly suitable for this case study.</a:t>
            </a:r>
          </a:p>
          <a:p>
            <a:endParaRPr lang="en-US">
              <a:cs typeface="Calibri"/>
            </a:endParaRPr>
          </a:p>
        </p:txBody>
      </p:sp>
      <p:sp>
        <p:nvSpPr>
          <p:cNvPr id="4" name="Segnaposto numero diapositiva 3"/>
          <p:cNvSpPr>
            <a:spLocks noGrp="1"/>
          </p:cNvSpPr>
          <p:nvPr>
            <p:ph type="sldNum" sz="quarter" idx="5"/>
          </p:nvPr>
        </p:nvSpPr>
        <p:spPr/>
        <p:txBody>
          <a:bodyPr/>
          <a:lstStyle/>
          <a:p>
            <a:fld id="{199F161F-7A82-46C7-B510-43563BFD9E82}" type="slidenum">
              <a:rPr lang="it-IT" smtClean="0"/>
              <a:t>17</a:t>
            </a:fld>
            <a:endParaRPr lang="it-IT"/>
          </a:p>
        </p:txBody>
      </p:sp>
    </p:spTree>
    <p:extLst>
      <p:ext uri="{BB962C8B-B14F-4D97-AF65-F5344CB8AC3E}">
        <p14:creationId xmlns:p14="http://schemas.microsoft.com/office/powerpoint/2010/main" val="36038089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a:t>●</a:t>
            </a:r>
            <a:r>
              <a:rPr lang="en-US" b="1" err="1"/>
              <a:t>IntGrad</a:t>
            </a:r>
            <a:r>
              <a:rPr lang="en-US"/>
              <a:t> primarily highlights the edges of the images, delineating the serrated contours of the leaf perimeters.</a:t>
            </a:r>
          </a:p>
          <a:p>
            <a:r>
              <a:rPr lang="en-US"/>
              <a:t>●</a:t>
            </a:r>
            <a:r>
              <a:rPr lang="en-US" b="1" err="1"/>
              <a:t>GradCam</a:t>
            </a:r>
            <a:r>
              <a:rPr lang="en-US" b="1"/>
              <a:t> and </a:t>
            </a:r>
            <a:r>
              <a:rPr lang="en-US" b="1" err="1"/>
              <a:t>GradCam</a:t>
            </a:r>
            <a:r>
              <a:rPr lang="en-US" b="1"/>
              <a:t>++ </a:t>
            </a:r>
            <a:r>
              <a:rPr lang="en-US"/>
              <a:t>emphasize the entirety of the surface of the leaves, resulting in saliency maps with a distinctive heart-shaped pattern with multiple lobes.</a:t>
            </a:r>
          </a:p>
          <a:p>
            <a:r>
              <a:rPr lang="en-US"/>
              <a:t>●</a:t>
            </a:r>
          </a:p>
          <a:p>
            <a:endParaRPr lang="en-US">
              <a:cs typeface="Calibri"/>
            </a:endParaRPr>
          </a:p>
        </p:txBody>
      </p:sp>
      <p:sp>
        <p:nvSpPr>
          <p:cNvPr id="4" name="Segnaposto numero diapositiva 3"/>
          <p:cNvSpPr>
            <a:spLocks noGrp="1"/>
          </p:cNvSpPr>
          <p:nvPr>
            <p:ph type="sldNum" sz="quarter" idx="5"/>
          </p:nvPr>
        </p:nvSpPr>
        <p:spPr/>
        <p:txBody>
          <a:bodyPr/>
          <a:lstStyle/>
          <a:p>
            <a:fld id="{199F161F-7A82-46C7-B510-43563BFD9E82}" type="slidenum">
              <a:rPr lang="it-IT" smtClean="0"/>
              <a:t>18</a:t>
            </a:fld>
            <a:endParaRPr lang="it-IT"/>
          </a:p>
        </p:txBody>
      </p:sp>
    </p:spTree>
    <p:extLst>
      <p:ext uri="{BB962C8B-B14F-4D97-AF65-F5344CB8AC3E}">
        <p14:creationId xmlns:p14="http://schemas.microsoft.com/office/powerpoint/2010/main" val="25820657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US">
              <a:cs typeface="Calibri"/>
            </a:endParaRPr>
          </a:p>
        </p:txBody>
      </p:sp>
      <p:sp>
        <p:nvSpPr>
          <p:cNvPr id="4" name="Segnaposto numero diapositiva 3"/>
          <p:cNvSpPr>
            <a:spLocks noGrp="1"/>
          </p:cNvSpPr>
          <p:nvPr>
            <p:ph type="sldNum" sz="quarter" idx="5"/>
          </p:nvPr>
        </p:nvSpPr>
        <p:spPr/>
        <p:txBody>
          <a:bodyPr/>
          <a:lstStyle/>
          <a:p>
            <a:fld id="{199F161F-7A82-46C7-B510-43563BFD9E82}" type="slidenum">
              <a:rPr lang="it-IT" smtClean="0"/>
              <a:t>19</a:t>
            </a:fld>
            <a:endParaRPr lang="it-IT"/>
          </a:p>
        </p:txBody>
      </p:sp>
    </p:spTree>
    <p:extLst>
      <p:ext uri="{BB962C8B-B14F-4D97-AF65-F5344CB8AC3E}">
        <p14:creationId xmlns:p14="http://schemas.microsoft.com/office/powerpoint/2010/main" val="3611362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a:t>●we have found that 55 images out of the 17,572 of the validation set are classified with an output probability less than 0.7. Among these 55 images, we discovered that those with an excessively high level of brightness corresponded to the lowest prediction probabilities.</a:t>
            </a:r>
          </a:p>
          <a:p>
            <a:r>
              <a:rPr lang="en-US"/>
              <a:t>●These images exhibit a consistent visual pattern where parts of the images are clearly distinguishable, while other parts appear entirely white. It is likely that these images were generated using data augmentation techniques, as the illuminance conditions do not resemble those typically found in real-world images. </a:t>
            </a:r>
            <a:endParaRPr lang="en-US">
              <a:cs typeface="Calibri"/>
            </a:endParaRPr>
          </a:p>
          <a:p>
            <a:endParaRPr lang="en-US">
              <a:cs typeface="Calibri"/>
            </a:endParaRPr>
          </a:p>
        </p:txBody>
      </p:sp>
      <p:sp>
        <p:nvSpPr>
          <p:cNvPr id="4" name="Segnaposto numero diapositiva 3"/>
          <p:cNvSpPr>
            <a:spLocks noGrp="1"/>
          </p:cNvSpPr>
          <p:nvPr>
            <p:ph type="sldNum" sz="quarter" idx="5"/>
          </p:nvPr>
        </p:nvSpPr>
        <p:spPr/>
        <p:txBody>
          <a:bodyPr/>
          <a:lstStyle/>
          <a:p>
            <a:fld id="{199F161F-7A82-46C7-B510-43563BFD9E82}" type="slidenum">
              <a:rPr lang="it-IT" smtClean="0"/>
              <a:t>20</a:t>
            </a:fld>
            <a:endParaRPr lang="it-IT"/>
          </a:p>
        </p:txBody>
      </p:sp>
    </p:spTree>
    <p:extLst>
      <p:ext uri="{BB962C8B-B14F-4D97-AF65-F5344CB8AC3E}">
        <p14:creationId xmlns:p14="http://schemas.microsoft.com/office/powerpoint/2010/main" val="7500219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a:t>●the explanations provided by each attribution method for the two images are </a:t>
            </a:r>
            <a:r>
              <a:rPr lang="en-US" b="1"/>
              <a:t>highly similar and overlapping, </a:t>
            </a:r>
            <a:r>
              <a:rPr lang="en-US"/>
              <a:t>implying consistency in the model’s classification of early blight disease for visually similar instances. </a:t>
            </a:r>
            <a:endParaRPr lang="en-US">
              <a:cs typeface="Calibri"/>
            </a:endParaRPr>
          </a:p>
          <a:p>
            <a:r>
              <a:rPr lang="en-US"/>
              <a:t>●these explanations do not adequately characterize the early blight disease affecting potato plants. it primarily </a:t>
            </a:r>
            <a:r>
              <a:rPr lang="en-US" b="1"/>
              <a:t>attends to the major lesions </a:t>
            </a:r>
            <a:r>
              <a:rPr lang="en-US"/>
              <a:t>on the leaves, failing to detect a substantial portion of the overall unhealthy tissue of the leaves.</a:t>
            </a:r>
            <a:endParaRPr lang="en-US">
              <a:cs typeface="Calibri"/>
            </a:endParaRPr>
          </a:p>
          <a:p>
            <a:r>
              <a:rPr lang="en-US"/>
              <a:t>●While the saliency maps’ explanations are beneficial for classification tasks providing the major visual indicators/pointers to unhealthy tissue on leaves, they are insufficient for accurately locating all lesions within images. This deficiency poses </a:t>
            </a:r>
            <a:r>
              <a:rPr lang="en-US" b="1"/>
              <a:t>challenges for segmentation tasks</a:t>
            </a:r>
            <a:r>
              <a:rPr lang="en-US"/>
              <a:t>, which aim to separate lesions from the background pixel by pixel, thereby impeding higher-level severity evaluations of plant diseases.</a:t>
            </a:r>
            <a:endParaRPr lang="en-US">
              <a:cs typeface="Calibri"/>
            </a:endParaRPr>
          </a:p>
          <a:p>
            <a:endParaRPr lang="en-US">
              <a:cs typeface="Calibri"/>
            </a:endParaRPr>
          </a:p>
          <a:p>
            <a:endParaRPr lang="en-US">
              <a:cs typeface="Calibri"/>
            </a:endParaRPr>
          </a:p>
          <a:p>
            <a:endParaRPr lang="en-US">
              <a:cs typeface="Calibri"/>
            </a:endParaRPr>
          </a:p>
        </p:txBody>
      </p:sp>
      <p:sp>
        <p:nvSpPr>
          <p:cNvPr id="4" name="Segnaposto numero diapositiva 3"/>
          <p:cNvSpPr>
            <a:spLocks noGrp="1"/>
          </p:cNvSpPr>
          <p:nvPr>
            <p:ph type="sldNum" sz="quarter" idx="5"/>
          </p:nvPr>
        </p:nvSpPr>
        <p:spPr/>
        <p:txBody>
          <a:bodyPr/>
          <a:lstStyle/>
          <a:p>
            <a:fld id="{199F161F-7A82-46C7-B510-43563BFD9E82}" type="slidenum">
              <a:rPr lang="it-IT" smtClean="0"/>
              <a:t>21</a:t>
            </a:fld>
            <a:endParaRPr lang="it-IT"/>
          </a:p>
        </p:txBody>
      </p:sp>
    </p:spTree>
    <p:extLst>
      <p:ext uri="{BB962C8B-B14F-4D97-AF65-F5344CB8AC3E}">
        <p14:creationId xmlns:p14="http://schemas.microsoft.com/office/powerpoint/2010/main" val="13844948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b="1"/>
              <a:t>Motivations: </a:t>
            </a:r>
            <a:r>
              <a:rPr lang="en-US"/>
              <a:t>In this case study we investigate some images from class 37 (Tomato Healthy) which present multiple leaves in order to understand if our model is able to explain multi-leafed images. We choose three images, the first two present well separated leaves, while, for the third one, the leaves are not well separated.</a:t>
            </a:r>
            <a:endParaRPr lang="it-IT"/>
          </a:p>
          <a:p>
            <a:endParaRPr lang="en-US">
              <a:cs typeface="Calibri"/>
            </a:endParaRPr>
          </a:p>
        </p:txBody>
      </p:sp>
      <p:sp>
        <p:nvSpPr>
          <p:cNvPr id="4" name="Segnaposto numero diapositiva 3"/>
          <p:cNvSpPr>
            <a:spLocks noGrp="1"/>
          </p:cNvSpPr>
          <p:nvPr>
            <p:ph type="sldNum" sz="quarter" idx="5"/>
          </p:nvPr>
        </p:nvSpPr>
        <p:spPr/>
        <p:txBody>
          <a:bodyPr/>
          <a:lstStyle/>
          <a:p>
            <a:fld id="{199F161F-7A82-46C7-B510-43563BFD9E82}" type="slidenum">
              <a:rPr lang="it-IT" smtClean="0"/>
              <a:t>22</a:t>
            </a:fld>
            <a:endParaRPr lang="it-IT"/>
          </a:p>
        </p:txBody>
      </p:sp>
    </p:spTree>
    <p:extLst>
      <p:ext uri="{BB962C8B-B14F-4D97-AF65-F5344CB8AC3E}">
        <p14:creationId xmlns:p14="http://schemas.microsoft.com/office/powerpoint/2010/main" val="15974340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a:t>●We can see that </a:t>
            </a:r>
            <a:r>
              <a:rPr lang="en-US" err="1"/>
              <a:t>IntGrad</a:t>
            </a:r>
            <a:r>
              <a:rPr lang="en-US"/>
              <a:t> and Lime seem to not highlight the discriminative parts of the image for all cases (</a:t>
            </a:r>
            <a:r>
              <a:rPr lang="en-US" err="1"/>
              <a:t>a,b</a:t>
            </a:r>
            <a:r>
              <a:rPr lang="en-US"/>
              <a:t> and c) As regards the other methods for case a) RISE, </a:t>
            </a:r>
            <a:r>
              <a:rPr lang="en-US" err="1"/>
              <a:t>GradCam</a:t>
            </a:r>
            <a:r>
              <a:rPr lang="en-US"/>
              <a:t> and </a:t>
            </a:r>
            <a:r>
              <a:rPr lang="en-US" err="1"/>
              <a:t>GradCam</a:t>
            </a:r>
            <a:r>
              <a:rPr lang="en-US"/>
              <a:t>++ highlight only one leaves as representative for the prediction, for case b) all the remaining methods do not seem to highlight the two leaves. and for case c) RISE seems not to detect well the leaves while </a:t>
            </a:r>
            <a:r>
              <a:rPr lang="en-US" err="1"/>
              <a:t>GradCam</a:t>
            </a:r>
            <a:r>
              <a:rPr lang="en-US"/>
              <a:t> and </a:t>
            </a:r>
            <a:r>
              <a:rPr lang="en-US" err="1"/>
              <a:t>GradCam</a:t>
            </a:r>
            <a:r>
              <a:rPr lang="en-US"/>
              <a:t>++ </a:t>
            </a:r>
            <a:r>
              <a:rPr lang="en-US" err="1"/>
              <a:t>correclty</a:t>
            </a:r>
            <a:r>
              <a:rPr lang="en-US"/>
              <a:t> highlight the 2 leaves. </a:t>
            </a:r>
            <a:endParaRPr lang="it-IT"/>
          </a:p>
          <a:p>
            <a:endParaRPr lang="en-US">
              <a:cs typeface="Calibri"/>
            </a:endParaRPr>
          </a:p>
        </p:txBody>
      </p:sp>
      <p:sp>
        <p:nvSpPr>
          <p:cNvPr id="4" name="Segnaposto numero diapositiva 3"/>
          <p:cNvSpPr>
            <a:spLocks noGrp="1"/>
          </p:cNvSpPr>
          <p:nvPr>
            <p:ph type="sldNum" sz="quarter" idx="5"/>
          </p:nvPr>
        </p:nvSpPr>
        <p:spPr/>
        <p:txBody>
          <a:bodyPr/>
          <a:lstStyle/>
          <a:p>
            <a:fld id="{199F161F-7A82-46C7-B510-43563BFD9E82}" type="slidenum">
              <a:rPr lang="it-IT" smtClean="0"/>
              <a:t>23</a:t>
            </a:fld>
            <a:endParaRPr lang="it-IT"/>
          </a:p>
        </p:txBody>
      </p:sp>
    </p:spTree>
    <p:extLst>
      <p:ext uri="{BB962C8B-B14F-4D97-AF65-F5344CB8AC3E}">
        <p14:creationId xmlns:p14="http://schemas.microsoft.com/office/powerpoint/2010/main" val="23313576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b="1"/>
              <a:t>Conclusion</a:t>
            </a:r>
            <a:r>
              <a:rPr lang="en-US"/>
              <a:t>: this analysis suggests that in some cases the model may ignore one of the two leaves, especially in cases where they are well separated (as in a) and b), while it seems to better recognize the two parts where they are not well separated (as in c)). From a developers point of view this Analysis can be helpful to understand the limitation of the model, in particular there could be the possibility that the model have some difficulties to recognize 2 leaves present in the same image, probably also due the fact that most of images in the training set present only one leaf. </a:t>
            </a:r>
            <a:endParaRPr lang="it-IT"/>
          </a:p>
          <a:p>
            <a:endParaRPr lang="en-US">
              <a:cs typeface="Calibri"/>
            </a:endParaRPr>
          </a:p>
        </p:txBody>
      </p:sp>
      <p:sp>
        <p:nvSpPr>
          <p:cNvPr id="4" name="Segnaposto numero diapositiva 3"/>
          <p:cNvSpPr>
            <a:spLocks noGrp="1"/>
          </p:cNvSpPr>
          <p:nvPr>
            <p:ph type="sldNum" sz="quarter" idx="5"/>
          </p:nvPr>
        </p:nvSpPr>
        <p:spPr/>
        <p:txBody>
          <a:bodyPr/>
          <a:lstStyle/>
          <a:p>
            <a:fld id="{199F161F-7A82-46C7-B510-43563BFD9E82}" type="slidenum">
              <a:rPr lang="it-IT" smtClean="0"/>
              <a:t>24</a:t>
            </a:fld>
            <a:endParaRPr lang="it-IT"/>
          </a:p>
        </p:txBody>
      </p:sp>
    </p:spTree>
    <p:extLst>
      <p:ext uri="{BB962C8B-B14F-4D97-AF65-F5344CB8AC3E}">
        <p14:creationId xmlns:p14="http://schemas.microsoft.com/office/powerpoint/2010/main" val="3273305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b="1"/>
              <a:t>Motivations: </a:t>
            </a:r>
            <a:r>
              <a:rPr lang="en-US"/>
              <a:t>We choose this </a:t>
            </a:r>
            <a:r>
              <a:rPr lang="en-US" err="1"/>
              <a:t>expample</a:t>
            </a:r>
            <a:r>
              <a:rPr lang="en-US"/>
              <a:t> because from the confusion Matrix we can see that there are 8 instances from class 7 that are misclassified as class 9, hence it suggests that probably there could be a misunderstanding of the model on some particular images from this class. Hence we decide to apply XAI techniques on a misclassified image and, for comparison we also select two images correctly classified with high confidence from class 9 and 7. </a:t>
            </a:r>
            <a:endParaRPr lang="it-IT"/>
          </a:p>
          <a:p>
            <a:endParaRPr lang="en-US">
              <a:cs typeface="Calibri"/>
            </a:endParaRPr>
          </a:p>
        </p:txBody>
      </p:sp>
      <p:sp>
        <p:nvSpPr>
          <p:cNvPr id="4" name="Segnaposto numero diapositiva 3"/>
          <p:cNvSpPr>
            <a:spLocks noGrp="1"/>
          </p:cNvSpPr>
          <p:nvPr>
            <p:ph type="sldNum" sz="quarter" idx="5"/>
          </p:nvPr>
        </p:nvSpPr>
        <p:spPr/>
        <p:txBody>
          <a:bodyPr/>
          <a:lstStyle/>
          <a:p>
            <a:fld id="{199F161F-7A82-46C7-B510-43563BFD9E82}" type="slidenum">
              <a:rPr lang="it-IT" smtClean="0"/>
              <a:t>7</a:t>
            </a:fld>
            <a:endParaRPr lang="it-IT"/>
          </a:p>
        </p:txBody>
      </p:sp>
    </p:spTree>
    <p:extLst>
      <p:ext uri="{BB962C8B-B14F-4D97-AF65-F5344CB8AC3E}">
        <p14:creationId xmlns:p14="http://schemas.microsoft.com/office/powerpoint/2010/main" val="34299411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US">
              <a:cs typeface="Calibri"/>
            </a:endParaRPr>
          </a:p>
          <a:p>
            <a:endParaRPr lang="en-US">
              <a:cs typeface="Calibri"/>
            </a:endParaRPr>
          </a:p>
        </p:txBody>
      </p:sp>
      <p:sp>
        <p:nvSpPr>
          <p:cNvPr id="4" name="Segnaposto numero diapositiva 3"/>
          <p:cNvSpPr>
            <a:spLocks noGrp="1"/>
          </p:cNvSpPr>
          <p:nvPr>
            <p:ph type="sldNum" sz="quarter" idx="5"/>
          </p:nvPr>
        </p:nvSpPr>
        <p:spPr/>
        <p:txBody>
          <a:bodyPr/>
          <a:lstStyle/>
          <a:p>
            <a:fld id="{199F161F-7A82-46C7-B510-43563BFD9E82}" type="slidenum">
              <a:rPr lang="it-IT" smtClean="0"/>
              <a:t>8</a:t>
            </a:fld>
            <a:endParaRPr lang="it-IT"/>
          </a:p>
        </p:txBody>
      </p:sp>
    </p:spTree>
    <p:extLst>
      <p:ext uri="{BB962C8B-B14F-4D97-AF65-F5344CB8AC3E}">
        <p14:creationId xmlns:p14="http://schemas.microsoft.com/office/powerpoint/2010/main" val="33204573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a:t>We analyze the XAI with the following techniques: </a:t>
            </a:r>
            <a:r>
              <a:rPr lang="en-US" err="1"/>
              <a:t>IntGrad</a:t>
            </a:r>
            <a:r>
              <a:rPr lang="en-US"/>
              <a:t>, Rise, </a:t>
            </a:r>
            <a:r>
              <a:rPr lang="en-US" err="1"/>
              <a:t>GradCam</a:t>
            </a:r>
            <a:r>
              <a:rPr lang="en-US"/>
              <a:t>, </a:t>
            </a:r>
            <a:r>
              <a:rPr lang="en-US" err="1"/>
              <a:t>GradCam</a:t>
            </a:r>
            <a:r>
              <a:rPr lang="en-US"/>
              <a:t>++. We don’t use LIME because it doesn’t work well due to difficulties in generating a segmentation meaningful segmentation mask. </a:t>
            </a:r>
            <a:endParaRPr lang="it-IT"/>
          </a:p>
          <a:p>
            <a:r>
              <a:rPr lang="en-US"/>
              <a:t>●</a:t>
            </a:r>
            <a:r>
              <a:rPr lang="en-US" b="1"/>
              <a:t>Class 9 correctly classified: </a:t>
            </a:r>
            <a:r>
              <a:rPr lang="en-US"/>
              <a:t>All methods highlight the cigar-shaped lesion which is characteristic for this type of disease. </a:t>
            </a:r>
            <a:endParaRPr lang="it-IT"/>
          </a:p>
          <a:p>
            <a:r>
              <a:rPr lang="en-US"/>
              <a:t>●</a:t>
            </a:r>
            <a:r>
              <a:rPr lang="en-US" b="1"/>
              <a:t>Class 7 correctly classified: </a:t>
            </a:r>
            <a:r>
              <a:rPr lang="en-US"/>
              <a:t>Here the typical characteristic for this disease are: circular lesions in its initial stages, that over time, may merge, forming irregular shapes.</a:t>
            </a:r>
            <a:endParaRPr lang="it-IT"/>
          </a:p>
          <a:p>
            <a:r>
              <a:rPr lang="en-US"/>
              <a:t>The XAI outputs reveal diverse focal points across the image, indicating a lack of clear discriminative features</a:t>
            </a:r>
            <a:endParaRPr lang="it-IT"/>
          </a:p>
          <a:p>
            <a:r>
              <a:rPr lang="en-US"/>
              <a:t>●</a:t>
            </a:r>
            <a:r>
              <a:rPr lang="en-US" b="1"/>
              <a:t>Misclassified image: </a:t>
            </a:r>
            <a:r>
              <a:rPr lang="en-US"/>
              <a:t>XAI techniques converge on the center of the image, similar to the cigar-shaped lesion characteristic of Class 9</a:t>
            </a:r>
            <a:endParaRPr lang="it-IT"/>
          </a:p>
        </p:txBody>
      </p:sp>
      <p:sp>
        <p:nvSpPr>
          <p:cNvPr id="4" name="Segnaposto numero diapositiva 3"/>
          <p:cNvSpPr>
            <a:spLocks noGrp="1"/>
          </p:cNvSpPr>
          <p:nvPr>
            <p:ph type="sldNum" sz="quarter" idx="5"/>
          </p:nvPr>
        </p:nvSpPr>
        <p:spPr/>
        <p:txBody>
          <a:bodyPr/>
          <a:lstStyle/>
          <a:p>
            <a:fld id="{199F161F-7A82-46C7-B510-43563BFD9E82}" type="slidenum">
              <a:rPr lang="it-IT" smtClean="0"/>
              <a:t>9</a:t>
            </a:fld>
            <a:endParaRPr lang="it-IT"/>
          </a:p>
        </p:txBody>
      </p:sp>
    </p:spTree>
    <p:extLst>
      <p:ext uri="{BB962C8B-B14F-4D97-AF65-F5344CB8AC3E}">
        <p14:creationId xmlns:p14="http://schemas.microsoft.com/office/powerpoint/2010/main" val="17320469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b="1" err="1"/>
              <a:t>Shap</a:t>
            </a:r>
            <a:r>
              <a:rPr lang="en-US"/>
              <a:t>: We conduct further analysis using SHAP which highlight the pixels that contributes the most for the classification of the first three class with highest probability, as we see the first class is 9 and, more or less, are highlighted the pixel in the </a:t>
            </a:r>
            <a:r>
              <a:rPr lang="en-US" err="1"/>
              <a:t>centre</a:t>
            </a:r>
            <a:r>
              <a:rPr lang="en-US"/>
              <a:t>, the second most likely image is the correct class, while the third is the one with the lowest probability of being correctly classified. The probability is so low that we cannot even distinguish the red sections from the blue ones.</a:t>
            </a:r>
            <a:endParaRPr lang="it-IT"/>
          </a:p>
          <a:p>
            <a:r>
              <a:rPr lang="en-US" b="1"/>
              <a:t>Conclusion: </a:t>
            </a:r>
            <a:r>
              <a:rPr lang="en-US"/>
              <a:t>When the circular lesions typical of </a:t>
            </a:r>
            <a:r>
              <a:rPr lang="en-US" err="1"/>
              <a:t>Cercospora</a:t>
            </a:r>
            <a:r>
              <a:rPr lang="en-US"/>
              <a:t> Leaf spot merge, the model mistakes them for the classic cigar-shaped lesions of Northern Leaf Blight.</a:t>
            </a:r>
            <a:endParaRPr lang="en-US">
              <a:cs typeface="Calibri"/>
            </a:endParaRPr>
          </a:p>
          <a:p>
            <a:r>
              <a:rPr lang="en-US" b="1"/>
              <a:t>Further investigations: </a:t>
            </a:r>
            <a:r>
              <a:rPr lang="en-US"/>
              <a:t>A lack of clear discriminative features for Class 7 suggests further investigation in this path. This could involve the analysis of different images from that class to uncover common patterns reflected in heat maps. It could also be useful to compare these analysis combining various tasks such as plant-specific classification or distinguishing healthy from non-healthy plants.</a:t>
            </a:r>
            <a:endParaRPr lang="en-US">
              <a:cs typeface="Calibri"/>
            </a:endParaRPr>
          </a:p>
          <a:p>
            <a:endParaRPr lang="en-US">
              <a:cs typeface="Calibri"/>
            </a:endParaRPr>
          </a:p>
        </p:txBody>
      </p:sp>
      <p:sp>
        <p:nvSpPr>
          <p:cNvPr id="4" name="Segnaposto numero diapositiva 3"/>
          <p:cNvSpPr>
            <a:spLocks noGrp="1"/>
          </p:cNvSpPr>
          <p:nvPr>
            <p:ph type="sldNum" sz="quarter" idx="5"/>
          </p:nvPr>
        </p:nvSpPr>
        <p:spPr/>
        <p:txBody>
          <a:bodyPr/>
          <a:lstStyle/>
          <a:p>
            <a:fld id="{199F161F-7A82-46C7-B510-43563BFD9E82}" type="slidenum">
              <a:rPr lang="it-IT" smtClean="0"/>
              <a:t>10</a:t>
            </a:fld>
            <a:endParaRPr lang="it-IT"/>
          </a:p>
        </p:txBody>
      </p:sp>
    </p:spTree>
    <p:extLst>
      <p:ext uri="{BB962C8B-B14F-4D97-AF65-F5344CB8AC3E}">
        <p14:creationId xmlns:p14="http://schemas.microsoft.com/office/powerpoint/2010/main" val="2464001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US">
              <a:cs typeface="Calibri"/>
            </a:endParaRPr>
          </a:p>
        </p:txBody>
      </p:sp>
      <p:sp>
        <p:nvSpPr>
          <p:cNvPr id="4" name="Segnaposto numero diapositiva 3"/>
          <p:cNvSpPr>
            <a:spLocks noGrp="1"/>
          </p:cNvSpPr>
          <p:nvPr>
            <p:ph type="sldNum" sz="quarter" idx="5"/>
          </p:nvPr>
        </p:nvSpPr>
        <p:spPr/>
        <p:txBody>
          <a:bodyPr/>
          <a:lstStyle/>
          <a:p>
            <a:fld id="{199F161F-7A82-46C7-B510-43563BFD9E82}" type="slidenum">
              <a:rPr lang="it-IT" smtClean="0"/>
              <a:t>11</a:t>
            </a:fld>
            <a:endParaRPr lang="it-IT"/>
          </a:p>
        </p:txBody>
      </p:sp>
    </p:spTree>
    <p:extLst>
      <p:ext uri="{BB962C8B-B14F-4D97-AF65-F5344CB8AC3E}">
        <p14:creationId xmlns:p14="http://schemas.microsoft.com/office/powerpoint/2010/main" val="2950944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a:t>●images belonging to the class </a:t>
            </a:r>
            <a:r>
              <a:rPr lang="en-US" b="1"/>
              <a:t>”Strawberry Leaf scorch (26)”,</a:t>
            </a:r>
            <a:r>
              <a:rPr lang="en-US"/>
              <a:t> as the class ”Strawberry Leaf scorch (26)”, is unique among the dataset classes in presenting such </a:t>
            </a:r>
            <a:r>
              <a:rPr lang="en-US" b="1"/>
              <a:t>non-homogeneous background.</a:t>
            </a:r>
            <a:endParaRPr lang="en-US"/>
          </a:p>
          <a:p>
            <a:endParaRPr lang="en-US" b="1"/>
          </a:p>
          <a:p>
            <a:r>
              <a:rPr lang="en-US"/>
              <a:t>●</a:t>
            </a:r>
            <a:r>
              <a:rPr lang="en-US" b="1"/>
              <a:t>Lime</a:t>
            </a:r>
            <a:r>
              <a:rPr lang="en-US"/>
              <a:t> method fails to capture distinctive features of the leaf scorch disease. The high-valued </a:t>
            </a:r>
            <a:r>
              <a:rPr lang="en-US" err="1"/>
              <a:t>superpixels</a:t>
            </a:r>
            <a:r>
              <a:rPr lang="en-US"/>
              <a:t> identified by Lime do not correspond to the disease symptoms.</a:t>
            </a:r>
            <a:endParaRPr lang="en-US">
              <a:cs typeface="Calibri"/>
            </a:endParaRPr>
          </a:p>
          <a:p>
            <a:r>
              <a:rPr lang="en-US"/>
              <a:t>●when examining images </a:t>
            </a:r>
            <a:r>
              <a:rPr lang="en-US" b="1"/>
              <a:t>A and B</a:t>
            </a:r>
            <a:r>
              <a:rPr lang="en-US"/>
              <a:t>, both </a:t>
            </a:r>
            <a:r>
              <a:rPr lang="en-US" err="1"/>
              <a:t>Intagrad</a:t>
            </a:r>
            <a:r>
              <a:rPr lang="en-US"/>
              <a:t> and Rise methods appropriately focus on the relevant areas of the images and it seems that the methods are able to </a:t>
            </a:r>
            <a:r>
              <a:rPr lang="en-US" b="1"/>
              <a:t>capture the symptoms </a:t>
            </a:r>
            <a:r>
              <a:rPr lang="en-US"/>
              <a:t>of the disease’s not only on the leaf on the foreground but also on the leaves on the </a:t>
            </a:r>
            <a:r>
              <a:rPr lang="en-US" b="1"/>
              <a:t>background of the image.</a:t>
            </a:r>
            <a:endParaRPr lang="it-IT" b="1"/>
          </a:p>
          <a:p>
            <a:r>
              <a:rPr lang="en-US"/>
              <a:t>●Image D reveals some other limitations of our model. Image D does not depict a single leaf; according to the saliency maps, the model appears to concentrate on a </a:t>
            </a:r>
            <a:r>
              <a:rPr lang="en-US" b="1"/>
              <a:t>group of stems </a:t>
            </a:r>
            <a:r>
              <a:rPr lang="en-US"/>
              <a:t>in the foreground of the image that exhibit a red/purplish coloration.</a:t>
            </a:r>
            <a:endParaRPr lang="en-US">
              <a:cs typeface="Calibri"/>
            </a:endParaRPr>
          </a:p>
          <a:p>
            <a:endParaRPr lang="en-US">
              <a:cs typeface="Calibri"/>
            </a:endParaRPr>
          </a:p>
          <a:p>
            <a:endParaRPr lang="en-US">
              <a:cs typeface="Calibri"/>
            </a:endParaRPr>
          </a:p>
        </p:txBody>
      </p:sp>
      <p:sp>
        <p:nvSpPr>
          <p:cNvPr id="4" name="Segnaposto numero diapositiva 3"/>
          <p:cNvSpPr>
            <a:spLocks noGrp="1"/>
          </p:cNvSpPr>
          <p:nvPr>
            <p:ph type="sldNum" sz="quarter" idx="5"/>
          </p:nvPr>
        </p:nvSpPr>
        <p:spPr/>
        <p:txBody>
          <a:bodyPr/>
          <a:lstStyle/>
          <a:p>
            <a:fld id="{199F161F-7A82-46C7-B510-43563BFD9E82}" type="slidenum">
              <a:rPr lang="it-IT" smtClean="0"/>
              <a:t>12</a:t>
            </a:fld>
            <a:endParaRPr lang="it-IT"/>
          </a:p>
        </p:txBody>
      </p:sp>
    </p:spTree>
    <p:extLst>
      <p:ext uri="{BB962C8B-B14F-4D97-AF65-F5344CB8AC3E}">
        <p14:creationId xmlns:p14="http://schemas.microsoft.com/office/powerpoint/2010/main" val="27169221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US" b="1">
              <a:cs typeface="Calibri"/>
            </a:endParaRPr>
          </a:p>
        </p:txBody>
      </p:sp>
      <p:sp>
        <p:nvSpPr>
          <p:cNvPr id="4" name="Segnaposto numero diapositiva 3"/>
          <p:cNvSpPr>
            <a:spLocks noGrp="1"/>
          </p:cNvSpPr>
          <p:nvPr>
            <p:ph type="sldNum" sz="quarter" idx="5"/>
          </p:nvPr>
        </p:nvSpPr>
        <p:spPr/>
        <p:txBody>
          <a:bodyPr/>
          <a:lstStyle/>
          <a:p>
            <a:fld id="{199F161F-7A82-46C7-B510-43563BFD9E82}" type="slidenum">
              <a:rPr lang="it-IT" smtClean="0"/>
              <a:t>13</a:t>
            </a:fld>
            <a:endParaRPr lang="it-IT"/>
          </a:p>
        </p:txBody>
      </p:sp>
    </p:spTree>
    <p:extLst>
      <p:ext uri="{BB962C8B-B14F-4D97-AF65-F5344CB8AC3E}">
        <p14:creationId xmlns:p14="http://schemas.microsoft.com/office/powerpoint/2010/main" val="1774099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US">
              <a:cs typeface="Calibri"/>
            </a:endParaRPr>
          </a:p>
        </p:txBody>
      </p:sp>
      <p:sp>
        <p:nvSpPr>
          <p:cNvPr id="4" name="Segnaposto numero diapositiva 3"/>
          <p:cNvSpPr>
            <a:spLocks noGrp="1"/>
          </p:cNvSpPr>
          <p:nvPr>
            <p:ph type="sldNum" sz="quarter" idx="5"/>
          </p:nvPr>
        </p:nvSpPr>
        <p:spPr/>
        <p:txBody>
          <a:bodyPr/>
          <a:lstStyle/>
          <a:p>
            <a:fld id="{199F161F-7A82-46C7-B510-43563BFD9E82}" type="slidenum">
              <a:rPr lang="it-IT" smtClean="0"/>
              <a:t>14</a:t>
            </a:fld>
            <a:endParaRPr lang="it-IT"/>
          </a:p>
        </p:txBody>
      </p:sp>
    </p:spTree>
    <p:extLst>
      <p:ext uri="{BB962C8B-B14F-4D97-AF65-F5344CB8AC3E}">
        <p14:creationId xmlns:p14="http://schemas.microsoft.com/office/powerpoint/2010/main" val="280134796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apositiva titolo">
    <p:spTree>
      <p:nvGrpSpPr>
        <p:cNvPr id="1" name=""/>
        <p:cNvGrpSpPr/>
        <p:nvPr/>
      </p:nvGrpSpPr>
      <p:grpSpPr>
        <a:xfrm>
          <a:off x="0" y="0"/>
          <a:ext cx="0" cy="0"/>
          <a:chOff x="0" y="0"/>
          <a:chExt cx="0" cy="0"/>
        </a:xfrm>
      </p:grpSpPr>
      <p:sp>
        <p:nvSpPr>
          <p:cNvPr id="9" name="Parallelogramma 8">
            <a:extLst>
              <a:ext uri="{FF2B5EF4-FFF2-40B4-BE49-F238E27FC236}">
                <a16:creationId xmlns:a16="http://schemas.microsoft.com/office/drawing/2014/main" id="{B9D94E8F-C9B2-CC77-800C-32CF74A4078E}"/>
              </a:ext>
            </a:extLst>
          </p:cNvPr>
          <p:cNvSpPr/>
          <p:nvPr userDrawn="1"/>
        </p:nvSpPr>
        <p:spPr>
          <a:xfrm>
            <a:off x="-209625" y="6350429"/>
            <a:ext cx="11671951" cy="581206"/>
          </a:xfrm>
          <a:prstGeom prst="parallelogram">
            <a:avLst/>
          </a:prstGeom>
          <a:solidFill>
            <a:srgbClr val="0F406B"/>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noProof="0">
              <a:solidFill>
                <a:srgbClr val="0F406B"/>
              </a:solidFill>
            </a:endParaRPr>
          </a:p>
        </p:txBody>
      </p:sp>
      <p:pic>
        <p:nvPicPr>
          <p:cNvPr id="10" name="Immagine 9" descr="cherubino_pant541.eps">
            <a:extLst>
              <a:ext uri="{FF2B5EF4-FFF2-40B4-BE49-F238E27FC236}">
                <a16:creationId xmlns:a16="http://schemas.microsoft.com/office/drawing/2014/main" id="{6FE0241D-B8FE-226F-2328-6B18B9BB56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555868" y="6350429"/>
            <a:ext cx="459462" cy="469067"/>
          </a:xfrm>
          <a:prstGeom prst="rect">
            <a:avLst/>
          </a:prstGeom>
        </p:spPr>
      </p:pic>
      <p:sp>
        <p:nvSpPr>
          <p:cNvPr id="2" name="Title 1"/>
          <p:cNvSpPr>
            <a:spLocks noGrp="1"/>
          </p:cNvSpPr>
          <p:nvPr>
            <p:ph type="ctrTitle"/>
          </p:nvPr>
        </p:nvSpPr>
        <p:spPr>
          <a:xfrm>
            <a:off x="1524000" y="669781"/>
            <a:ext cx="9144000" cy="2978583"/>
          </a:xfrm>
        </p:spPr>
        <p:txBody>
          <a:bodyPr anchor="b">
            <a:normAutofit/>
          </a:bodyPr>
          <a:lstStyle>
            <a:lvl1pPr algn="ctr">
              <a:defRPr sz="4800"/>
            </a:lvl1pPr>
          </a:lstStyle>
          <a:p>
            <a:r>
              <a:rPr lang="en-GB" noProof="0"/>
              <a:t>Fare </a:t>
            </a:r>
            <a:r>
              <a:rPr lang="en-GB" noProof="0" err="1"/>
              <a:t>clic</a:t>
            </a:r>
            <a:r>
              <a:rPr lang="en-GB" noProof="0"/>
              <a:t> per </a:t>
            </a:r>
            <a:r>
              <a:rPr lang="en-GB" noProof="0" err="1"/>
              <a:t>modificare</a:t>
            </a:r>
            <a:r>
              <a:rPr lang="en-GB" noProof="0"/>
              <a:t> lo stile del </a:t>
            </a:r>
            <a:r>
              <a:rPr lang="en-GB" noProof="0" err="1"/>
              <a:t>titolo</a:t>
            </a:r>
            <a:r>
              <a:rPr lang="en-GB" noProof="0"/>
              <a:t> </a:t>
            </a:r>
            <a:r>
              <a:rPr lang="en-GB" noProof="0" err="1"/>
              <a:t>dello</a:t>
            </a:r>
            <a:r>
              <a:rPr lang="en-GB" noProof="0"/>
              <a:t> schema</a:t>
            </a:r>
          </a:p>
        </p:txBody>
      </p:sp>
      <p:sp>
        <p:nvSpPr>
          <p:cNvPr id="3" name="Subtitle 2"/>
          <p:cNvSpPr>
            <a:spLocks noGrp="1"/>
          </p:cNvSpPr>
          <p:nvPr>
            <p:ph type="subTitle" idx="1"/>
          </p:nvPr>
        </p:nvSpPr>
        <p:spPr>
          <a:xfrm>
            <a:off x="1524000" y="4839566"/>
            <a:ext cx="4114800" cy="896071"/>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Fare </a:t>
            </a:r>
            <a:r>
              <a:rPr lang="en-GB" noProof="0" err="1"/>
              <a:t>clic</a:t>
            </a:r>
            <a:r>
              <a:rPr lang="en-GB" noProof="0"/>
              <a:t> per </a:t>
            </a:r>
            <a:r>
              <a:rPr lang="en-GB" noProof="0" err="1"/>
              <a:t>modificare</a:t>
            </a:r>
            <a:r>
              <a:rPr lang="en-GB" noProof="0"/>
              <a:t> lo stile del </a:t>
            </a:r>
            <a:r>
              <a:rPr lang="en-GB" noProof="0" err="1"/>
              <a:t>sottotitolo</a:t>
            </a:r>
            <a:r>
              <a:rPr lang="en-GB" noProof="0"/>
              <a:t> </a:t>
            </a:r>
            <a:r>
              <a:rPr lang="en-GB" noProof="0" err="1"/>
              <a:t>dello</a:t>
            </a:r>
            <a:r>
              <a:rPr lang="en-GB" noProof="0"/>
              <a:t> schema</a:t>
            </a:r>
          </a:p>
        </p:txBody>
      </p:sp>
      <p:sp>
        <p:nvSpPr>
          <p:cNvPr id="4" name="Date Placeholder 3"/>
          <p:cNvSpPr>
            <a:spLocks noGrp="1"/>
          </p:cNvSpPr>
          <p:nvPr>
            <p:ph type="dt" sz="half" idx="10"/>
          </p:nvPr>
        </p:nvSpPr>
        <p:spPr/>
        <p:txBody>
          <a:bodyPr/>
          <a:lstStyle/>
          <a:p>
            <a:r>
              <a:rPr lang="en-US" noProof="0"/>
              <a:t>04/03/2024</a:t>
            </a:r>
            <a:endParaRPr lang="en-GB" noProof="0"/>
          </a:p>
        </p:txBody>
      </p:sp>
      <p:sp>
        <p:nvSpPr>
          <p:cNvPr id="5" name="Footer Placeholder 4"/>
          <p:cNvSpPr>
            <a:spLocks noGrp="1"/>
          </p:cNvSpPr>
          <p:nvPr>
            <p:ph type="ftr" sz="quarter" idx="11"/>
          </p:nvPr>
        </p:nvSpPr>
        <p:spPr/>
        <p:txBody>
          <a:bodyPr/>
          <a:lstStyle/>
          <a:p>
            <a:r>
              <a:rPr lang="en-US" noProof="0"/>
              <a:t>XAI presentation - Team 2 - Dataset 4</a:t>
            </a:r>
            <a:endParaRPr lang="en-GB" noProof="0"/>
          </a:p>
        </p:txBody>
      </p:sp>
      <p:sp>
        <p:nvSpPr>
          <p:cNvPr id="6" name="Slide Number Placeholder 5"/>
          <p:cNvSpPr>
            <a:spLocks noGrp="1"/>
          </p:cNvSpPr>
          <p:nvPr>
            <p:ph type="sldNum" sz="quarter" idx="12"/>
          </p:nvPr>
        </p:nvSpPr>
        <p:spPr/>
        <p:txBody>
          <a:bodyPr/>
          <a:lstStyle/>
          <a:p>
            <a:fld id="{5959EF25-B0AF-4FA7-A848-0BAE4F234502}" type="slidenum">
              <a:rPr lang="en-GB" noProof="0" smtClean="0"/>
              <a:t>‹#›</a:t>
            </a:fld>
            <a:endParaRPr lang="en-GB" noProof="0"/>
          </a:p>
        </p:txBody>
      </p:sp>
      <p:sp>
        <p:nvSpPr>
          <p:cNvPr id="13" name="Segnaposto testo 12">
            <a:extLst>
              <a:ext uri="{FF2B5EF4-FFF2-40B4-BE49-F238E27FC236}">
                <a16:creationId xmlns:a16="http://schemas.microsoft.com/office/drawing/2014/main" id="{E90A2779-7033-E136-6D2E-DD01DCCEDC87}"/>
              </a:ext>
            </a:extLst>
          </p:cNvPr>
          <p:cNvSpPr>
            <a:spLocks noGrp="1"/>
          </p:cNvSpPr>
          <p:nvPr>
            <p:ph type="body" sz="quarter" idx="13" hasCustomPrompt="1"/>
          </p:nvPr>
        </p:nvSpPr>
        <p:spPr>
          <a:xfrm>
            <a:off x="6724650" y="4840288"/>
            <a:ext cx="3943350" cy="895349"/>
          </a:xfrm>
        </p:spPr>
        <p:txBody>
          <a:bodyPr/>
          <a:lstStyle>
            <a:lvl1pPr marL="0" indent="0">
              <a:buNone/>
              <a:defRPr sz="2400"/>
            </a:lvl1pPr>
          </a:lstStyle>
          <a:p>
            <a:r>
              <a:rPr lang="en-GB" noProof="0"/>
              <a:t>Fare </a:t>
            </a:r>
            <a:r>
              <a:rPr lang="en-GB" noProof="0" err="1"/>
              <a:t>clic</a:t>
            </a:r>
            <a:r>
              <a:rPr lang="en-GB" noProof="0"/>
              <a:t> per </a:t>
            </a:r>
            <a:r>
              <a:rPr lang="en-GB" noProof="0" err="1"/>
              <a:t>modificare</a:t>
            </a:r>
            <a:r>
              <a:rPr lang="en-GB" noProof="0"/>
              <a:t> lo stile del </a:t>
            </a:r>
            <a:r>
              <a:rPr lang="en-GB" noProof="0" err="1"/>
              <a:t>sottotitolo</a:t>
            </a:r>
            <a:r>
              <a:rPr lang="en-GB" noProof="0"/>
              <a:t> </a:t>
            </a:r>
            <a:r>
              <a:rPr lang="en-GB" noProof="0" err="1"/>
              <a:t>dello</a:t>
            </a:r>
            <a:r>
              <a:rPr lang="en-GB" noProof="0"/>
              <a:t> schema</a:t>
            </a:r>
          </a:p>
        </p:txBody>
      </p:sp>
    </p:spTree>
    <p:extLst>
      <p:ext uri="{BB962C8B-B14F-4D97-AF65-F5344CB8AC3E}">
        <p14:creationId xmlns:p14="http://schemas.microsoft.com/office/powerpoint/2010/main" val="21004887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7" name="Parallelogramma 6">
            <a:extLst>
              <a:ext uri="{FF2B5EF4-FFF2-40B4-BE49-F238E27FC236}">
                <a16:creationId xmlns:a16="http://schemas.microsoft.com/office/drawing/2014/main" id="{1BA81832-5CC5-3111-6377-F5E7B19AD1EE}"/>
              </a:ext>
            </a:extLst>
          </p:cNvPr>
          <p:cNvSpPr/>
          <p:nvPr userDrawn="1"/>
        </p:nvSpPr>
        <p:spPr>
          <a:xfrm>
            <a:off x="-209625" y="6350429"/>
            <a:ext cx="11671951" cy="581206"/>
          </a:xfrm>
          <a:prstGeom prst="parallelogram">
            <a:avLst/>
          </a:prstGeom>
          <a:solidFill>
            <a:srgbClr val="0F406B"/>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noProof="0">
              <a:solidFill>
                <a:srgbClr val="0F406B"/>
              </a:solidFill>
            </a:endParaRPr>
          </a:p>
        </p:txBody>
      </p:sp>
      <p:pic>
        <p:nvPicPr>
          <p:cNvPr id="8" name="Immagine 7" descr="cherubino_pant541.eps">
            <a:extLst>
              <a:ext uri="{FF2B5EF4-FFF2-40B4-BE49-F238E27FC236}">
                <a16:creationId xmlns:a16="http://schemas.microsoft.com/office/drawing/2014/main" id="{BF13DBFB-82BC-9E20-6FE7-0E0102C4A8B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555868" y="6350429"/>
            <a:ext cx="459462" cy="469067"/>
          </a:xfrm>
          <a:prstGeom prst="rect">
            <a:avLst/>
          </a:prstGeom>
        </p:spPr>
      </p:pic>
      <p:sp>
        <p:nvSpPr>
          <p:cNvPr id="2" name="Title 1"/>
          <p:cNvSpPr>
            <a:spLocks noGrp="1"/>
          </p:cNvSpPr>
          <p:nvPr>
            <p:ph type="title"/>
          </p:nvPr>
        </p:nvSpPr>
        <p:spPr>
          <a:xfrm>
            <a:off x="838199" y="0"/>
            <a:ext cx="10515600" cy="798657"/>
          </a:xfrm>
        </p:spPr>
        <p:txBody>
          <a:bodyPr>
            <a:normAutofit/>
          </a:bodyPr>
          <a:lstStyle>
            <a:lvl1pPr>
              <a:defRPr sz="2400">
                <a:latin typeface="Congenial SemiBold" panose="020F0502020204030204" pitchFamily="2" charset="0"/>
              </a:defRPr>
            </a:lvl1pPr>
          </a:lstStyle>
          <a:p>
            <a:r>
              <a:rPr lang="en-GB" noProof="0"/>
              <a:t>Fare </a:t>
            </a:r>
            <a:r>
              <a:rPr lang="en-GB" noProof="0" err="1"/>
              <a:t>clic</a:t>
            </a:r>
            <a:r>
              <a:rPr lang="en-GB" noProof="0"/>
              <a:t> per </a:t>
            </a:r>
            <a:r>
              <a:rPr lang="en-GB" noProof="0" err="1"/>
              <a:t>modificare</a:t>
            </a:r>
            <a:r>
              <a:rPr lang="en-GB" noProof="0"/>
              <a:t> lo stile del </a:t>
            </a:r>
            <a:r>
              <a:rPr lang="en-GB" noProof="0" err="1"/>
              <a:t>titolo</a:t>
            </a:r>
            <a:r>
              <a:rPr lang="en-GB" noProof="0"/>
              <a:t> </a:t>
            </a:r>
            <a:r>
              <a:rPr lang="en-GB" noProof="0" err="1"/>
              <a:t>dello</a:t>
            </a:r>
            <a:r>
              <a:rPr lang="en-GB" noProof="0"/>
              <a:t> schema</a:t>
            </a:r>
          </a:p>
        </p:txBody>
      </p:sp>
      <p:sp>
        <p:nvSpPr>
          <p:cNvPr id="3" name="Content Placeholder 2"/>
          <p:cNvSpPr>
            <a:spLocks noGrp="1"/>
          </p:cNvSpPr>
          <p:nvPr>
            <p:ph idx="1"/>
          </p:nvPr>
        </p:nvSpPr>
        <p:spPr>
          <a:xfrm>
            <a:off x="838199" y="1030514"/>
            <a:ext cx="6054213" cy="4699145"/>
          </a:xfrm>
        </p:spPr>
        <p:txBody>
          <a:bodyPr>
            <a:normAutofit/>
          </a:bodyPr>
          <a:lstStyle>
            <a:lvl1pPr marL="0" indent="0">
              <a:spcAft>
                <a:spcPts val="600"/>
              </a:spcAft>
              <a:buNone/>
              <a:defRPr sz="2000">
                <a:latin typeface="Congenial Light" panose="02000503040000020004" pitchFamily="2" charset="0"/>
              </a:defRPr>
            </a:lvl1pPr>
            <a:lvl2pPr>
              <a:defRPr>
                <a:latin typeface="Congenial Light" panose="02000503040000020004" pitchFamily="2" charset="0"/>
              </a:defRPr>
            </a:lvl2pPr>
            <a:lvl3pPr>
              <a:defRPr>
                <a:latin typeface="Congenial Light" panose="02000503040000020004" pitchFamily="2" charset="0"/>
              </a:defRPr>
            </a:lvl3pPr>
            <a:lvl4pPr>
              <a:defRPr>
                <a:latin typeface="Congenial Light" panose="02000503040000020004" pitchFamily="2" charset="0"/>
              </a:defRPr>
            </a:lvl4pPr>
            <a:lvl5pPr>
              <a:defRPr>
                <a:latin typeface="Congenial Light" panose="02000503040000020004" pitchFamily="2" charset="0"/>
              </a:defRPr>
            </a:lvl5pPr>
          </a:lstStyle>
          <a:p>
            <a:pPr lvl="0"/>
            <a:r>
              <a:rPr lang="en-GB" noProof="0"/>
              <a:t>Fare </a:t>
            </a:r>
            <a:r>
              <a:rPr lang="en-GB" noProof="0" err="1"/>
              <a:t>clic</a:t>
            </a:r>
            <a:r>
              <a:rPr lang="en-GB" noProof="0"/>
              <a:t> per </a:t>
            </a:r>
            <a:r>
              <a:rPr lang="en-GB" noProof="0" err="1"/>
              <a:t>modificare</a:t>
            </a:r>
            <a:r>
              <a:rPr lang="en-GB" noProof="0"/>
              <a:t> </a:t>
            </a:r>
            <a:r>
              <a:rPr lang="en-GB" noProof="0" err="1"/>
              <a:t>gli</a:t>
            </a:r>
            <a:r>
              <a:rPr lang="en-GB" noProof="0"/>
              <a:t> </a:t>
            </a:r>
            <a:r>
              <a:rPr lang="en-GB" noProof="0" err="1"/>
              <a:t>stili</a:t>
            </a:r>
            <a:r>
              <a:rPr lang="en-GB" noProof="0"/>
              <a:t> del testo </a:t>
            </a:r>
            <a:r>
              <a:rPr lang="en-GB" noProof="0" err="1"/>
              <a:t>dello</a:t>
            </a:r>
            <a:r>
              <a:rPr lang="en-GB" noProof="0"/>
              <a:t> schema</a:t>
            </a:r>
          </a:p>
        </p:txBody>
      </p:sp>
      <p:sp>
        <p:nvSpPr>
          <p:cNvPr id="4" name="Date Placeholder 3"/>
          <p:cNvSpPr>
            <a:spLocks noGrp="1"/>
          </p:cNvSpPr>
          <p:nvPr>
            <p:ph type="dt" sz="half" idx="10"/>
          </p:nvPr>
        </p:nvSpPr>
        <p:spPr>
          <a:xfrm>
            <a:off x="838200" y="6356350"/>
            <a:ext cx="1064491" cy="365125"/>
          </a:xfrm>
        </p:spPr>
        <p:txBody>
          <a:bodyPr/>
          <a:lstStyle/>
          <a:p>
            <a:r>
              <a:rPr lang="en-US" noProof="0"/>
              <a:t>04/03/2024</a:t>
            </a:r>
            <a:endParaRPr lang="en-GB" noProof="0"/>
          </a:p>
        </p:txBody>
      </p:sp>
      <p:sp>
        <p:nvSpPr>
          <p:cNvPr id="5" name="Footer Placeholder 4"/>
          <p:cNvSpPr>
            <a:spLocks noGrp="1"/>
          </p:cNvSpPr>
          <p:nvPr>
            <p:ph type="ftr" sz="quarter" idx="11"/>
          </p:nvPr>
        </p:nvSpPr>
        <p:spPr>
          <a:xfrm>
            <a:off x="2225964" y="6356350"/>
            <a:ext cx="8248072" cy="365125"/>
          </a:xfrm>
        </p:spPr>
        <p:txBody>
          <a:bodyPr/>
          <a:lstStyle>
            <a:lvl1pPr>
              <a:defRPr>
                <a:solidFill>
                  <a:schemeClr val="bg1"/>
                </a:solidFill>
              </a:defRPr>
            </a:lvl1pPr>
          </a:lstStyle>
          <a:p>
            <a:r>
              <a:rPr lang="en-US" noProof="0"/>
              <a:t>XAI presentation - Team 2 - Dataset 4</a:t>
            </a:r>
            <a:endParaRPr lang="en-GB" noProof="0"/>
          </a:p>
        </p:txBody>
      </p:sp>
      <p:sp>
        <p:nvSpPr>
          <p:cNvPr id="6" name="Slide Number Placeholder 5"/>
          <p:cNvSpPr>
            <a:spLocks noGrp="1"/>
          </p:cNvSpPr>
          <p:nvPr>
            <p:ph type="sldNum" sz="quarter" idx="12"/>
          </p:nvPr>
        </p:nvSpPr>
        <p:spPr>
          <a:xfrm>
            <a:off x="10769600" y="6356350"/>
            <a:ext cx="584200" cy="365125"/>
          </a:xfrm>
        </p:spPr>
        <p:txBody>
          <a:bodyPr/>
          <a:lstStyle/>
          <a:p>
            <a:fld id="{5959EF25-B0AF-4FA7-A848-0BAE4F234502}" type="slidenum">
              <a:rPr lang="en-GB" noProof="0" smtClean="0"/>
              <a:t>‹#›</a:t>
            </a:fld>
            <a:endParaRPr lang="en-GB" noProof="0"/>
          </a:p>
        </p:txBody>
      </p:sp>
      <p:sp>
        <p:nvSpPr>
          <p:cNvPr id="14" name="Parallelogramma 13">
            <a:extLst>
              <a:ext uri="{FF2B5EF4-FFF2-40B4-BE49-F238E27FC236}">
                <a16:creationId xmlns:a16="http://schemas.microsoft.com/office/drawing/2014/main" id="{17AB3D21-3673-514F-3354-60ADAF537AB1}"/>
              </a:ext>
            </a:extLst>
          </p:cNvPr>
          <p:cNvSpPr/>
          <p:nvPr userDrawn="1"/>
        </p:nvSpPr>
        <p:spPr>
          <a:xfrm>
            <a:off x="838199" y="682102"/>
            <a:ext cx="5257800" cy="45719"/>
          </a:xfrm>
          <a:custGeom>
            <a:avLst/>
            <a:gdLst>
              <a:gd name="connsiteX0" fmla="*/ 0 w 5257800"/>
              <a:gd name="connsiteY0" fmla="*/ 45719 h 45719"/>
              <a:gd name="connsiteX1" fmla="*/ 11430 w 5257800"/>
              <a:gd name="connsiteY1" fmla="*/ 0 h 45719"/>
              <a:gd name="connsiteX2" fmla="*/ 5257800 w 5257800"/>
              <a:gd name="connsiteY2" fmla="*/ 0 h 45719"/>
              <a:gd name="connsiteX3" fmla="*/ 5246370 w 5257800"/>
              <a:gd name="connsiteY3" fmla="*/ 45719 h 45719"/>
              <a:gd name="connsiteX4" fmla="*/ 0 w 5257800"/>
              <a:gd name="connsiteY4" fmla="*/ 45719 h 45719"/>
              <a:gd name="connsiteX0" fmla="*/ 0 w 5257800"/>
              <a:gd name="connsiteY0" fmla="*/ 45719 h 45719"/>
              <a:gd name="connsiteX1" fmla="*/ 5715 w 5257800"/>
              <a:gd name="connsiteY1" fmla="*/ 0 h 45719"/>
              <a:gd name="connsiteX2" fmla="*/ 5257800 w 5257800"/>
              <a:gd name="connsiteY2" fmla="*/ 0 h 45719"/>
              <a:gd name="connsiteX3" fmla="*/ 5246370 w 5257800"/>
              <a:gd name="connsiteY3" fmla="*/ 45719 h 45719"/>
              <a:gd name="connsiteX4" fmla="*/ 0 w 5257800"/>
              <a:gd name="connsiteY4" fmla="*/ 45719 h 45719"/>
              <a:gd name="connsiteX0" fmla="*/ 0 w 5257800"/>
              <a:gd name="connsiteY0" fmla="*/ 45719 h 45719"/>
              <a:gd name="connsiteX1" fmla="*/ 1905 w 5257800"/>
              <a:gd name="connsiteY1" fmla="*/ 0 h 45719"/>
              <a:gd name="connsiteX2" fmla="*/ 5257800 w 5257800"/>
              <a:gd name="connsiteY2" fmla="*/ 0 h 45719"/>
              <a:gd name="connsiteX3" fmla="*/ 5246370 w 5257800"/>
              <a:gd name="connsiteY3" fmla="*/ 45719 h 45719"/>
              <a:gd name="connsiteX4" fmla="*/ 0 w 5257800"/>
              <a:gd name="connsiteY4" fmla="*/ 45719 h 45719"/>
              <a:gd name="connsiteX0" fmla="*/ 0 w 5257800"/>
              <a:gd name="connsiteY0" fmla="*/ 45719 h 45719"/>
              <a:gd name="connsiteX1" fmla="*/ 1905 w 5257800"/>
              <a:gd name="connsiteY1" fmla="*/ 0 h 45719"/>
              <a:gd name="connsiteX2" fmla="*/ 5257800 w 5257800"/>
              <a:gd name="connsiteY2" fmla="*/ 0 h 45719"/>
              <a:gd name="connsiteX3" fmla="*/ 5246370 w 5257800"/>
              <a:gd name="connsiteY3" fmla="*/ 45719 h 45719"/>
              <a:gd name="connsiteX4" fmla="*/ 0 w 5257800"/>
              <a:gd name="connsiteY4" fmla="*/ 45719 h 45719"/>
              <a:gd name="connsiteX0" fmla="*/ 1905 w 5259705"/>
              <a:gd name="connsiteY0" fmla="*/ 45719 h 45719"/>
              <a:gd name="connsiteX1" fmla="*/ 0 w 5259705"/>
              <a:gd name="connsiteY1" fmla="*/ 0 h 45719"/>
              <a:gd name="connsiteX2" fmla="*/ 5259705 w 5259705"/>
              <a:gd name="connsiteY2" fmla="*/ 0 h 45719"/>
              <a:gd name="connsiteX3" fmla="*/ 5248275 w 5259705"/>
              <a:gd name="connsiteY3" fmla="*/ 45719 h 45719"/>
              <a:gd name="connsiteX4" fmla="*/ 1905 w 5259705"/>
              <a:gd name="connsiteY4" fmla="*/ 45719 h 45719"/>
              <a:gd name="connsiteX0" fmla="*/ 0 w 5257800"/>
              <a:gd name="connsiteY0" fmla="*/ 45719 h 45719"/>
              <a:gd name="connsiteX1" fmla="*/ 0 w 5257800"/>
              <a:gd name="connsiteY1" fmla="*/ 0 h 45719"/>
              <a:gd name="connsiteX2" fmla="*/ 5257800 w 5257800"/>
              <a:gd name="connsiteY2" fmla="*/ 0 h 45719"/>
              <a:gd name="connsiteX3" fmla="*/ 5246370 w 5257800"/>
              <a:gd name="connsiteY3" fmla="*/ 45719 h 45719"/>
              <a:gd name="connsiteX4" fmla="*/ 0 w 5257800"/>
              <a:gd name="connsiteY4" fmla="*/ 45719 h 457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57800" h="45719">
                <a:moveTo>
                  <a:pt x="0" y="45719"/>
                </a:moveTo>
                <a:lnTo>
                  <a:pt x="0" y="0"/>
                </a:lnTo>
                <a:lnTo>
                  <a:pt x="5257800" y="0"/>
                </a:lnTo>
                <a:lnTo>
                  <a:pt x="5246370" y="45719"/>
                </a:lnTo>
                <a:lnTo>
                  <a:pt x="0" y="45719"/>
                </a:lnTo>
                <a:close/>
              </a:path>
            </a:pathLst>
          </a:custGeom>
          <a:solidFill>
            <a:srgbClr val="0F406B"/>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noProof="0">
              <a:solidFill>
                <a:srgbClr val="0F406B"/>
              </a:solidFill>
            </a:endParaRPr>
          </a:p>
        </p:txBody>
      </p:sp>
    </p:spTree>
    <p:extLst>
      <p:ext uri="{BB962C8B-B14F-4D97-AF65-F5344CB8AC3E}">
        <p14:creationId xmlns:p14="http://schemas.microsoft.com/office/powerpoint/2010/main" val="31666619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2_Titolo e contenuto">
    <p:spTree>
      <p:nvGrpSpPr>
        <p:cNvPr id="1" name=""/>
        <p:cNvGrpSpPr/>
        <p:nvPr/>
      </p:nvGrpSpPr>
      <p:grpSpPr>
        <a:xfrm>
          <a:off x="0" y="0"/>
          <a:ext cx="0" cy="0"/>
          <a:chOff x="0" y="0"/>
          <a:chExt cx="0" cy="0"/>
        </a:xfrm>
      </p:grpSpPr>
      <p:sp>
        <p:nvSpPr>
          <p:cNvPr id="7" name="Parallelogramma 6">
            <a:extLst>
              <a:ext uri="{FF2B5EF4-FFF2-40B4-BE49-F238E27FC236}">
                <a16:creationId xmlns:a16="http://schemas.microsoft.com/office/drawing/2014/main" id="{1BA81832-5CC5-3111-6377-F5E7B19AD1EE}"/>
              </a:ext>
            </a:extLst>
          </p:cNvPr>
          <p:cNvSpPr/>
          <p:nvPr userDrawn="1"/>
        </p:nvSpPr>
        <p:spPr>
          <a:xfrm>
            <a:off x="-209625" y="6350429"/>
            <a:ext cx="11671951" cy="581206"/>
          </a:xfrm>
          <a:prstGeom prst="parallelogram">
            <a:avLst/>
          </a:prstGeom>
          <a:solidFill>
            <a:srgbClr val="0F406B"/>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noProof="0">
              <a:solidFill>
                <a:srgbClr val="0F406B"/>
              </a:solidFill>
            </a:endParaRPr>
          </a:p>
        </p:txBody>
      </p:sp>
      <p:pic>
        <p:nvPicPr>
          <p:cNvPr id="8" name="Immagine 7" descr="cherubino_pant541.eps">
            <a:extLst>
              <a:ext uri="{FF2B5EF4-FFF2-40B4-BE49-F238E27FC236}">
                <a16:creationId xmlns:a16="http://schemas.microsoft.com/office/drawing/2014/main" id="{BF13DBFB-82BC-9E20-6FE7-0E0102C4A8B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555868" y="6350429"/>
            <a:ext cx="459462" cy="469067"/>
          </a:xfrm>
          <a:prstGeom prst="rect">
            <a:avLst/>
          </a:prstGeom>
        </p:spPr>
      </p:pic>
      <p:sp>
        <p:nvSpPr>
          <p:cNvPr id="2" name="Title 1"/>
          <p:cNvSpPr>
            <a:spLocks noGrp="1"/>
          </p:cNvSpPr>
          <p:nvPr>
            <p:ph type="title"/>
          </p:nvPr>
        </p:nvSpPr>
        <p:spPr>
          <a:xfrm>
            <a:off x="838199" y="206036"/>
            <a:ext cx="10515600" cy="798657"/>
          </a:xfrm>
        </p:spPr>
        <p:txBody>
          <a:bodyPr>
            <a:normAutofit/>
          </a:bodyPr>
          <a:lstStyle>
            <a:lvl1pPr>
              <a:defRPr sz="2400">
                <a:latin typeface="Congenial SemiBold" panose="020F0502020204030204" pitchFamily="2" charset="0"/>
              </a:defRPr>
            </a:lvl1pPr>
          </a:lstStyle>
          <a:p>
            <a:r>
              <a:rPr lang="en-GB" noProof="0"/>
              <a:t>Fare </a:t>
            </a:r>
            <a:r>
              <a:rPr lang="en-GB" noProof="0" err="1"/>
              <a:t>clic</a:t>
            </a:r>
            <a:r>
              <a:rPr lang="en-GB" noProof="0"/>
              <a:t> per </a:t>
            </a:r>
            <a:r>
              <a:rPr lang="en-GB" noProof="0" err="1"/>
              <a:t>modificare</a:t>
            </a:r>
            <a:r>
              <a:rPr lang="en-GB" noProof="0"/>
              <a:t> lo stile del </a:t>
            </a:r>
            <a:r>
              <a:rPr lang="en-GB" noProof="0" err="1"/>
              <a:t>titolo</a:t>
            </a:r>
            <a:r>
              <a:rPr lang="en-GB" noProof="0"/>
              <a:t> </a:t>
            </a:r>
            <a:r>
              <a:rPr lang="en-GB" noProof="0" err="1"/>
              <a:t>dello</a:t>
            </a:r>
            <a:r>
              <a:rPr lang="en-GB" noProof="0"/>
              <a:t> schema</a:t>
            </a:r>
          </a:p>
        </p:txBody>
      </p:sp>
      <p:sp>
        <p:nvSpPr>
          <p:cNvPr id="3" name="Content Placeholder 2"/>
          <p:cNvSpPr>
            <a:spLocks noGrp="1"/>
          </p:cNvSpPr>
          <p:nvPr>
            <p:ph idx="1"/>
          </p:nvPr>
        </p:nvSpPr>
        <p:spPr>
          <a:xfrm>
            <a:off x="838199" y="1323014"/>
            <a:ext cx="6054213" cy="4699145"/>
          </a:xfrm>
        </p:spPr>
        <p:txBody>
          <a:bodyPr>
            <a:normAutofit/>
          </a:bodyPr>
          <a:lstStyle>
            <a:lvl1pPr marL="0" indent="0">
              <a:spcAft>
                <a:spcPts val="600"/>
              </a:spcAft>
              <a:buNone/>
              <a:defRPr sz="2000">
                <a:latin typeface="Congenial Light" panose="02000503040000020004" pitchFamily="2" charset="0"/>
              </a:defRPr>
            </a:lvl1pPr>
            <a:lvl2pPr>
              <a:defRPr>
                <a:latin typeface="Congenial Light" panose="02000503040000020004" pitchFamily="2" charset="0"/>
              </a:defRPr>
            </a:lvl2pPr>
            <a:lvl3pPr>
              <a:defRPr>
                <a:latin typeface="Congenial Light" panose="02000503040000020004" pitchFamily="2" charset="0"/>
              </a:defRPr>
            </a:lvl3pPr>
            <a:lvl4pPr>
              <a:defRPr>
                <a:latin typeface="Congenial Light" panose="02000503040000020004" pitchFamily="2" charset="0"/>
              </a:defRPr>
            </a:lvl4pPr>
            <a:lvl5pPr>
              <a:defRPr>
                <a:latin typeface="Congenial Light" panose="02000503040000020004" pitchFamily="2" charset="0"/>
              </a:defRPr>
            </a:lvl5pPr>
          </a:lstStyle>
          <a:p>
            <a:pPr lvl="0"/>
            <a:r>
              <a:rPr lang="en-GB" noProof="0"/>
              <a:t>Fare </a:t>
            </a:r>
            <a:r>
              <a:rPr lang="en-GB" noProof="0" err="1"/>
              <a:t>clic</a:t>
            </a:r>
            <a:r>
              <a:rPr lang="en-GB" noProof="0"/>
              <a:t> per </a:t>
            </a:r>
            <a:r>
              <a:rPr lang="en-GB" noProof="0" err="1"/>
              <a:t>modificare</a:t>
            </a:r>
            <a:r>
              <a:rPr lang="en-GB" noProof="0"/>
              <a:t> </a:t>
            </a:r>
            <a:r>
              <a:rPr lang="en-GB" noProof="0" err="1"/>
              <a:t>gli</a:t>
            </a:r>
            <a:r>
              <a:rPr lang="en-GB" noProof="0"/>
              <a:t> </a:t>
            </a:r>
            <a:r>
              <a:rPr lang="en-GB" noProof="0" err="1"/>
              <a:t>stili</a:t>
            </a:r>
            <a:r>
              <a:rPr lang="en-GB" noProof="0"/>
              <a:t> del testo </a:t>
            </a:r>
            <a:r>
              <a:rPr lang="en-GB" noProof="0" err="1"/>
              <a:t>dello</a:t>
            </a:r>
            <a:r>
              <a:rPr lang="en-GB" noProof="0"/>
              <a:t> schema</a:t>
            </a:r>
          </a:p>
        </p:txBody>
      </p:sp>
      <p:sp>
        <p:nvSpPr>
          <p:cNvPr id="4" name="Date Placeholder 3"/>
          <p:cNvSpPr>
            <a:spLocks noGrp="1"/>
          </p:cNvSpPr>
          <p:nvPr>
            <p:ph type="dt" sz="half" idx="10"/>
          </p:nvPr>
        </p:nvSpPr>
        <p:spPr>
          <a:xfrm>
            <a:off x="838200" y="6356350"/>
            <a:ext cx="1064491" cy="365125"/>
          </a:xfrm>
        </p:spPr>
        <p:txBody>
          <a:bodyPr/>
          <a:lstStyle/>
          <a:p>
            <a:r>
              <a:rPr lang="en-US" noProof="0"/>
              <a:t>04/03/2024</a:t>
            </a:r>
            <a:endParaRPr lang="en-GB" noProof="0"/>
          </a:p>
        </p:txBody>
      </p:sp>
      <p:sp>
        <p:nvSpPr>
          <p:cNvPr id="5" name="Footer Placeholder 4"/>
          <p:cNvSpPr>
            <a:spLocks noGrp="1"/>
          </p:cNvSpPr>
          <p:nvPr>
            <p:ph type="ftr" sz="quarter" idx="11"/>
          </p:nvPr>
        </p:nvSpPr>
        <p:spPr>
          <a:xfrm>
            <a:off x="2225964" y="6356350"/>
            <a:ext cx="8248072" cy="365125"/>
          </a:xfrm>
        </p:spPr>
        <p:txBody>
          <a:bodyPr/>
          <a:lstStyle>
            <a:lvl1pPr>
              <a:defRPr>
                <a:solidFill>
                  <a:schemeClr val="bg1"/>
                </a:solidFill>
              </a:defRPr>
            </a:lvl1pPr>
          </a:lstStyle>
          <a:p>
            <a:r>
              <a:rPr lang="en-US" noProof="0"/>
              <a:t>XAI presentation - Team 2 - Dataset 4</a:t>
            </a:r>
            <a:endParaRPr lang="en-GB" noProof="0"/>
          </a:p>
        </p:txBody>
      </p:sp>
      <p:sp>
        <p:nvSpPr>
          <p:cNvPr id="6" name="Slide Number Placeholder 5"/>
          <p:cNvSpPr>
            <a:spLocks noGrp="1"/>
          </p:cNvSpPr>
          <p:nvPr>
            <p:ph type="sldNum" sz="quarter" idx="12"/>
          </p:nvPr>
        </p:nvSpPr>
        <p:spPr>
          <a:xfrm>
            <a:off x="10769600" y="6356350"/>
            <a:ext cx="584200" cy="365125"/>
          </a:xfrm>
        </p:spPr>
        <p:txBody>
          <a:bodyPr/>
          <a:lstStyle/>
          <a:p>
            <a:fld id="{5959EF25-B0AF-4FA7-A848-0BAE4F234502}" type="slidenum">
              <a:rPr lang="en-GB" noProof="0" smtClean="0"/>
              <a:t>‹#›</a:t>
            </a:fld>
            <a:endParaRPr lang="en-GB" noProof="0"/>
          </a:p>
        </p:txBody>
      </p:sp>
      <p:sp>
        <p:nvSpPr>
          <p:cNvPr id="14" name="Parallelogramma 13">
            <a:extLst>
              <a:ext uri="{FF2B5EF4-FFF2-40B4-BE49-F238E27FC236}">
                <a16:creationId xmlns:a16="http://schemas.microsoft.com/office/drawing/2014/main" id="{17AB3D21-3673-514F-3354-60ADAF537AB1}"/>
              </a:ext>
            </a:extLst>
          </p:cNvPr>
          <p:cNvSpPr/>
          <p:nvPr userDrawn="1"/>
        </p:nvSpPr>
        <p:spPr>
          <a:xfrm>
            <a:off x="838199" y="812981"/>
            <a:ext cx="5257800" cy="45719"/>
          </a:xfrm>
          <a:custGeom>
            <a:avLst/>
            <a:gdLst>
              <a:gd name="connsiteX0" fmla="*/ 0 w 5257800"/>
              <a:gd name="connsiteY0" fmla="*/ 45719 h 45719"/>
              <a:gd name="connsiteX1" fmla="*/ 11430 w 5257800"/>
              <a:gd name="connsiteY1" fmla="*/ 0 h 45719"/>
              <a:gd name="connsiteX2" fmla="*/ 5257800 w 5257800"/>
              <a:gd name="connsiteY2" fmla="*/ 0 h 45719"/>
              <a:gd name="connsiteX3" fmla="*/ 5246370 w 5257800"/>
              <a:gd name="connsiteY3" fmla="*/ 45719 h 45719"/>
              <a:gd name="connsiteX4" fmla="*/ 0 w 5257800"/>
              <a:gd name="connsiteY4" fmla="*/ 45719 h 45719"/>
              <a:gd name="connsiteX0" fmla="*/ 0 w 5257800"/>
              <a:gd name="connsiteY0" fmla="*/ 45719 h 45719"/>
              <a:gd name="connsiteX1" fmla="*/ 5715 w 5257800"/>
              <a:gd name="connsiteY1" fmla="*/ 0 h 45719"/>
              <a:gd name="connsiteX2" fmla="*/ 5257800 w 5257800"/>
              <a:gd name="connsiteY2" fmla="*/ 0 h 45719"/>
              <a:gd name="connsiteX3" fmla="*/ 5246370 w 5257800"/>
              <a:gd name="connsiteY3" fmla="*/ 45719 h 45719"/>
              <a:gd name="connsiteX4" fmla="*/ 0 w 5257800"/>
              <a:gd name="connsiteY4" fmla="*/ 45719 h 45719"/>
              <a:gd name="connsiteX0" fmla="*/ 0 w 5257800"/>
              <a:gd name="connsiteY0" fmla="*/ 45719 h 45719"/>
              <a:gd name="connsiteX1" fmla="*/ 1905 w 5257800"/>
              <a:gd name="connsiteY1" fmla="*/ 0 h 45719"/>
              <a:gd name="connsiteX2" fmla="*/ 5257800 w 5257800"/>
              <a:gd name="connsiteY2" fmla="*/ 0 h 45719"/>
              <a:gd name="connsiteX3" fmla="*/ 5246370 w 5257800"/>
              <a:gd name="connsiteY3" fmla="*/ 45719 h 45719"/>
              <a:gd name="connsiteX4" fmla="*/ 0 w 5257800"/>
              <a:gd name="connsiteY4" fmla="*/ 45719 h 45719"/>
              <a:gd name="connsiteX0" fmla="*/ 0 w 5257800"/>
              <a:gd name="connsiteY0" fmla="*/ 45719 h 45719"/>
              <a:gd name="connsiteX1" fmla="*/ 1905 w 5257800"/>
              <a:gd name="connsiteY1" fmla="*/ 0 h 45719"/>
              <a:gd name="connsiteX2" fmla="*/ 5257800 w 5257800"/>
              <a:gd name="connsiteY2" fmla="*/ 0 h 45719"/>
              <a:gd name="connsiteX3" fmla="*/ 5246370 w 5257800"/>
              <a:gd name="connsiteY3" fmla="*/ 45719 h 45719"/>
              <a:gd name="connsiteX4" fmla="*/ 0 w 5257800"/>
              <a:gd name="connsiteY4" fmla="*/ 45719 h 45719"/>
              <a:gd name="connsiteX0" fmla="*/ 1905 w 5259705"/>
              <a:gd name="connsiteY0" fmla="*/ 45719 h 45719"/>
              <a:gd name="connsiteX1" fmla="*/ 0 w 5259705"/>
              <a:gd name="connsiteY1" fmla="*/ 0 h 45719"/>
              <a:gd name="connsiteX2" fmla="*/ 5259705 w 5259705"/>
              <a:gd name="connsiteY2" fmla="*/ 0 h 45719"/>
              <a:gd name="connsiteX3" fmla="*/ 5248275 w 5259705"/>
              <a:gd name="connsiteY3" fmla="*/ 45719 h 45719"/>
              <a:gd name="connsiteX4" fmla="*/ 1905 w 5259705"/>
              <a:gd name="connsiteY4" fmla="*/ 45719 h 45719"/>
              <a:gd name="connsiteX0" fmla="*/ 0 w 5257800"/>
              <a:gd name="connsiteY0" fmla="*/ 45719 h 45719"/>
              <a:gd name="connsiteX1" fmla="*/ 0 w 5257800"/>
              <a:gd name="connsiteY1" fmla="*/ 0 h 45719"/>
              <a:gd name="connsiteX2" fmla="*/ 5257800 w 5257800"/>
              <a:gd name="connsiteY2" fmla="*/ 0 h 45719"/>
              <a:gd name="connsiteX3" fmla="*/ 5246370 w 5257800"/>
              <a:gd name="connsiteY3" fmla="*/ 45719 h 45719"/>
              <a:gd name="connsiteX4" fmla="*/ 0 w 5257800"/>
              <a:gd name="connsiteY4" fmla="*/ 45719 h 457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57800" h="45719">
                <a:moveTo>
                  <a:pt x="0" y="45719"/>
                </a:moveTo>
                <a:lnTo>
                  <a:pt x="0" y="0"/>
                </a:lnTo>
                <a:lnTo>
                  <a:pt x="5257800" y="0"/>
                </a:lnTo>
                <a:lnTo>
                  <a:pt x="5246370" y="45719"/>
                </a:lnTo>
                <a:lnTo>
                  <a:pt x="0" y="45719"/>
                </a:lnTo>
                <a:close/>
              </a:path>
            </a:pathLst>
          </a:custGeom>
          <a:solidFill>
            <a:srgbClr val="0F406B"/>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noProof="0">
              <a:solidFill>
                <a:srgbClr val="0F406B"/>
              </a:solidFill>
            </a:endParaRPr>
          </a:p>
        </p:txBody>
      </p:sp>
    </p:spTree>
    <p:extLst>
      <p:ext uri="{BB962C8B-B14F-4D97-AF65-F5344CB8AC3E}">
        <p14:creationId xmlns:p14="http://schemas.microsoft.com/office/powerpoint/2010/main" val="9365031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1_Titolo e contenuto">
    <p:spTree>
      <p:nvGrpSpPr>
        <p:cNvPr id="1" name=""/>
        <p:cNvGrpSpPr/>
        <p:nvPr/>
      </p:nvGrpSpPr>
      <p:grpSpPr>
        <a:xfrm>
          <a:off x="0" y="0"/>
          <a:ext cx="0" cy="0"/>
          <a:chOff x="0" y="0"/>
          <a:chExt cx="0" cy="0"/>
        </a:xfrm>
      </p:grpSpPr>
      <p:sp>
        <p:nvSpPr>
          <p:cNvPr id="7" name="Parallelogramma 6">
            <a:extLst>
              <a:ext uri="{FF2B5EF4-FFF2-40B4-BE49-F238E27FC236}">
                <a16:creationId xmlns:a16="http://schemas.microsoft.com/office/drawing/2014/main" id="{1BA81832-5CC5-3111-6377-F5E7B19AD1EE}"/>
              </a:ext>
            </a:extLst>
          </p:cNvPr>
          <p:cNvSpPr/>
          <p:nvPr userDrawn="1"/>
        </p:nvSpPr>
        <p:spPr>
          <a:xfrm>
            <a:off x="-209625" y="6350429"/>
            <a:ext cx="11671951" cy="581206"/>
          </a:xfrm>
          <a:prstGeom prst="parallelogram">
            <a:avLst/>
          </a:prstGeom>
          <a:solidFill>
            <a:srgbClr val="0F406B"/>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noProof="0">
              <a:solidFill>
                <a:srgbClr val="0F406B"/>
              </a:solidFill>
            </a:endParaRPr>
          </a:p>
        </p:txBody>
      </p:sp>
      <p:pic>
        <p:nvPicPr>
          <p:cNvPr id="8" name="Immagine 7" descr="cherubino_pant541.eps">
            <a:extLst>
              <a:ext uri="{FF2B5EF4-FFF2-40B4-BE49-F238E27FC236}">
                <a16:creationId xmlns:a16="http://schemas.microsoft.com/office/drawing/2014/main" id="{BF13DBFB-82BC-9E20-6FE7-0E0102C4A8B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555868" y="6350429"/>
            <a:ext cx="459462" cy="469067"/>
          </a:xfrm>
          <a:prstGeom prst="rect">
            <a:avLst/>
          </a:prstGeom>
        </p:spPr>
      </p:pic>
      <p:sp>
        <p:nvSpPr>
          <p:cNvPr id="2" name="Title 1"/>
          <p:cNvSpPr>
            <a:spLocks noGrp="1"/>
          </p:cNvSpPr>
          <p:nvPr>
            <p:ph type="title"/>
          </p:nvPr>
        </p:nvSpPr>
        <p:spPr>
          <a:xfrm>
            <a:off x="838200" y="365125"/>
            <a:ext cx="10515600" cy="798657"/>
          </a:xfrm>
        </p:spPr>
        <p:txBody>
          <a:bodyPr>
            <a:normAutofit/>
          </a:bodyPr>
          <a:lstStyle>
            <a:lvl1pPr>
              <a:defRPr sz="3200">
                <a:latin typeface="Congenial SemiBold" panose="020F0502020204030204" pitchFamily="2" charset="0"/>
              </a:defRPr>
            </a:lvl1pPr>
          </a:lstStyle>
          <a:p>
            <a:r>
              <a:rPr lang="en-GB" noProof="0"/>
              <a:t>Fare </a:t>
            </a:r>
            <a:r>
              <a:rPr lang="en-GB" noProof="0" err="1"/>
              <a:t>clic</a:t>
            </a:r>
            <a:r>
              <a:rPr lang="en-GB" noProof="0"/>
              <a:t> per </a:t>
            </a:r>
            <a:r>
              <a:rPr lang="en-GB" noProof="0" err="1"/>
              <a:t>modificare</a:t>
            </a:r>
            <a:r>
              <a:rPr lang="en-GB" noProof="0"/>
              <a:t> lo stile del </a:t>
            </a:r>
            <a:r>
              <a:rPr lang="en-GB" noProof="0" err="1"/>
              <a:t>titolo</a:t>
            </a:r>
            <a:r>
              <a:rPr lang="en-GB" noProof="0"/>
              <a:t> </a:t>
            </a:r>
            <a:r>
              <a:rPr lang="en-GB" noProof="0" err="1"/>
              <a:t>dello</a:t>
            </a:r>
            <a:r>
              <a:rPr lang="en-GB" noProof="0"/>
              <a:t> schema</a:t>
            </a:r>
          </a:p>
        </p:txBody>
      </p:sp>
      <p:sp>
        <p:nvSpPr>
          <p:cNvPr id="3" name="Content Placeholder 2"/>
          <p:cNvSpPr>
            <a:spLocks noGrp="1"/>
          </p:cNvSpPr>
          <p:nvPr>
            <p:ph idx="1"/>
          </p:nvPr>
        </p:nvSpPr>
        <p:spPr>
          <a:xfrm>
            <a:off x="838199" y="1477818"/>
            <a:ext cx="6054213" cy="4699145"/>
          </a:xfrm>
        </p:spPr>
        <p:txBody>
          <a:bodyPr>
            <a:normAutofit/>
          </a:bodyPr>
          <a:lstStyle>
            <a:lvl1pPr marL="0" indent="0">
              <a:spcAft>
                <a:spcPts val="600"/>
              </a:spcAft>
              <a:buNone/>
              <a:defRPr sz="2000">
                <a:latin typeface="Congenial Light" panose="02000503040000020004" pitchFamily="2" charset="0"/>
              </a:defRPr>
            </a:lvl1pPr>
            <a:lvl2pPr>
              <a:defRPr>
                <a:latin typeface="Congenial Light" panose="02000503040000020004" pitchFamily="2" charset="0"/>
              </a:defRPr>
            </a:lvl2pPr>
            <a:lvl3pPr>
              <a:defRPr>
                <a:latin typeface="Congenial Light" panose="02000503040000020004" pitchFamily="2" charset="0"/>
              </a:defRPr>
            </a:lvl3pPr>
            <a:lvl4pPr>
              <a:defRPr>
                <a:latin typeface="Congenial Light" panose="02000503040000020004" pitchFamily="2" charset="0"/>
              </a:defRPr>
            </a:lvl4pPr>
            <a:lvl5pPr>
              <a:defRPr>
                <a:latin typeface="Congenial Light" panose="02000503040000020004" pitchFamily="2" charset="0"/>
              </a:defRPr>
            </a:lvl5pPr>
          </a:lstStyle>
          <a:p>
            <a:pPr lvl="0"/>
            <a:r>
              <a:rPr lang="en-GB" noProof="0"/>
              <a:t>Fare </a:t>
            </a:r>
            <a:r>
              <a:rPr lang="en-GB" noProof="0" err="1"/>
              <a:t>clic</a:t>
            </a:r>
            <a:r>
              <a:rPr lang="en-GB" noProof="0"/>
              <a:t> per </a:t>
            </a:r>
            <a:r>
              <a:rPr lang="en-GB" noProof="0" err="1"/>
              <a:t>modificare</a:t>
            </a:r>
            <a:r>
              <a:rPr lang="en-GB" noProof="0"/>
              <a:t> </a:t>
            </a:r>
            <a:r>
              <a:rPr lang="en-GB" noProof="0" err="1"/>
              <a:t>gli</a:t>
            </a:r>
            <a:r>
              <a:rPr lang="en-GB" noProof="0"/>
              <a:t> </a:t>
            </a:r>
            <a:r>
              <a:rPr lang="en-GB" noProof="0" err="1"/>
              <a:t>stili</a:t>
            </a:r>
            <a:r>
              <a:rPr lang="en-GB" noProof="0"/>
              <a:t> del testo </a:t>
            </a:r>
            <a:r>
              <a:rPr lang="en-GB" noProof="0" err="1"/>
              <a:t>dello</a:t>
            </a:r>
            <a:r>
              <a:rPr lang="en-GB" noProof="0"/>
              <a:t> schema</a:t>
            </a:r>
          </a:p>
        </p:txBody>
      </p:sp>
      <p:sp>
        <p:nvSpPr>
          <p:cNvPr id="4" name="Date Placeholder 3"/>
          <p:cNvSpPr>
            <a:spLocks noGrp="1"/>
          </p:cNvSpPr>
          <p:nvPr>
            <p:ph type="dt" sz="half" idx="10"/>
          </p:nvPr>
        </p:nvSpPr>
        <p:spPr>
          <a:xfrm>
            <a:off x="838200" y="6356350"/>
            <a:ext cx="1064491" cy="365125"/>
          </a:xfrm>
        </p:spPr>
        <p:txBody>
          <a:bodyPr/>
          <a:lstStyle/>
          <a:p>
            <a:r>
              <a:rPr lang="en-US" noProof="0"/>
              <a:t>04/03/2024</a:t>
            </a:r>
            <a:endParaRPr lang="en-GB" noProof="0"/>
          </a:p>
        </p:txBody>
      </p:sp>
      <p:sp>
        <p:nvSpPr>
          <p:cNvPr id="5" name="Footer Placeholder 4"/>
          <p:cNvSpPr>
            <a:spLocks noGrp="1"/>
          </p:cNvSpPr>
          <p:nvPr>
            <p:ph type="ftr" sz="quarter" idx="11"/>
          </p:nvPr>
        </p:nvSpPr>
        <p:spPr>
          <a:xfrm>
            <a:off x="2225964" y="6356350"/>
            <a:ext cx="8248072" cy="365125"/>
          </a:xfrm>
        </p:spPr>
        <p:txBody>
          <a:bodyPr/>
          <a:lstStyle>
            <a:lvl1pPr>
              <a:defRPr>
                <a:solidFill>
                  <a:schemeClr val="bg1"/>
                </a:solidFill>
              </a:defRPr>
            </a:lvl1pPr>
          </a:lstStyle>
          <a:p>
            <a:r>
              <a:rPr lang="en-US" noProof="0"/>
              <a:t>XAI presentation - Team 2 - Dataset 4</a:t>
            </a:r>
            <a:endParaRPr lang="en-GB" noProof="0"/>
          </a:p>
        </p:txBody>
      </p:sp>
      <p:sp>
        <p:nvSpPr>
          <p:cNvPr id="6" name="Slide Number Placeholder 5"/>
          <p:cNvSpPr>
            <a:spLocks noGrp="1"/>
          </p:cNvSpPr>
          <p:nvPr>
            <p:ph type="sldNum" sz="quarter" idx="12"/>
          </p:nvPr>
        </p:nvSpPr>
        <p:spPr>
          <a:xfrm>
            <a:off x="10769600" y="6356350"/>
            <a:ext cx="584200" cy="365125"/>
          </a:xfrm>
        </p:spPr>
        <p:txBody>
          <a:bodyPr/>
          <a:lstStyle/>
          <a:p>
            <a:fld id="{5959EF25-B0AF-4FA7-A848-0BAE4F234502}" type="slidenum">
              <a:rPr lang="en-GB" noProof="0" smtClean="0"/>
              <a:t>‹#›</a:t>
            </a:fld>
            <a:endParaRPr lang="en-GB" noProof="0"/>
          </a:p>
        </p:txBody>
      </p:sp>
    </p:spTree>
    <p:extLst>
      <p:ext uri="{BB962C8B-B14F-4D97-AF65-F5344CB8AC3E}">
        <p14:creationId xmlns:p14="http://schemas.microsoft.com/office/powerpoint/2010/main" val="130299055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it-IT"/>
              <a:t>Fare clic per modificare lo stile del titolo dello schema</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04/03/2024</a:t>
            </a:r>
            <a:endParaRPr lang="it-IT"/>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XAI presentation - Team 2 - Dataset 4</a:t>
            </a:r>
            <a:endParaRPr lang="it-IT"/>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959EF25-B0AF-4FA7-A848-0BAE4F234502}" type="slidenum">
              <a:rPr lang="it-IT" smtClean="0"/>
              <a:t>‹#›</a:t>
            </a:fld>
            <a:endParaRPr lang="it-IT"/>
          </a:p>
        </p:txBody>
      </p:sp>
    </p:spTree>
    <p:extLst>
      <p:ext uri="{BB962C8B-B14F-4D97-AF65-F5344CB8AC3E}">
        <p14:creationId xmlns:p14="http://schemas.microsoft.com/office/powerpoint/2010/main" val="175919350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86" r:id="rId3"/>
    <p:sldLayoutId id="2147483685" r:id="rId4"/>
  </p:sldLayoutIdLst>
  <p:hf hdr="0"/>
  <p:txStyles>
    <p:titleStyle>
      <a:lvl1pPr algn="l" defTabSz="914400" rtl="0" eaLnBrk="1" latinLnBrk="0" hangingPunct="1">
        <a:lnSpc>
          <a:spcPct val="90000"/>
        </a:lnSpc>
        <a:spcBef>
          <a:spcPct val="0"/>
        </a:spcBef>
        <a:buNone/>
        <a:defRPr sz="4400" kern="1200">
          <a:solidFill>
            <a:schemeClr val="tx1"/>
          </a:solidFill>
          <a:latin typeface="ADLaM Display" panose="02010000000000000000" pitchFamily="2" charset="0"/>
          <a:ea typeface="ADLaM Display" panose="02010000000000000000" pitchFamily="2" charset="0"/>
          <a:cs typeface="ADLaM Display" panose="02010000000000000000" pitchFamily="2"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18.jpe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3.xml"/><Relationship Id="rId5" Type="http://schemas.openxmlformats.org/officeDocument/2006/relationships/image" Target="../media/image31.png"/><Relationship Id="rId4" Type="http://schemas.openxmlformats.org/officeDocument/2006/relationships/image" Target="../media/image30.png"/></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3.xml"/><Relationship Id="rId5" Type="http://schemas.openxmlformats.org/officeDocument/2006/relationships/image" Target="../media/image31.png"/><Relationship Id="rId4" Type="http://schemas.openxmlformats.org/officeDocument/2006/relationships/image" Target="../media/image30.png"/></Relationships>
</file>

<file path=ppt/slides/_rels/slide25.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Layout" Target="../slideLayouts/slideLayout3.xml"/><Relationship Id="rId5" Type="http://schemas.openxmlformats.org/officeDocument/2006/relationships/image" Target="../media/image35.svg"/><Relationship Id="rId4" Type="http://schemas.openxmlformats.org/officeDocument/2006/relationships/image" Target="../media/image34.png"/></Relationships>
</file>

<file path=ppt/slides/_rels/slide2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3.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1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3FC7239-148B-CDD5-9D91-431826F06DFD}"/>
              </a:ext>
            </a:extLst>
          </p:cNvPr>
          <p:cNvSpPr>
            <a:spLocks noGrp="1"/>
          </p:cNvSpPr>
          <p:nvPr>
            <p:ph type="ctrTitle"/>
          </p:nvPr>
        </p:nvSpPr>
        <p:spPr>
          <a:xfrm>
            <a:off x="2005846" y="1074818"/>
            <a:ext cx="7969047" cy="1852489"/>
          </a:xfrm>
        </p:spPr>
        <p:txBody>
          <a:bodyPr>
            <a:noAutofit/>
          </a:bodyPr>
          <a:lstStyle/>
          <a:p>
            <a:r>
              <a:rPr lang="en-US" sz="4000"/>
              <a:t>XAI presentation</a:t>
            </a:r>
            <a:br>
              <a:rPr lang="en-US" sz="4000"/>
            </a:br>
            <a:r>
              <a:rPr lang="en-US" sz="4000"/>
              <a:t>Team 2 – Dataset 4</a:t>
            </a:r>
            <a:endParaRPr lang="it-IT" sz="4000"/>
          </a:p>
        </p:txBody>
      </p:sp>
      <p:sp>
        <p:nvSpPr>
          <p:cNvPr id="6" name="Sottotitolo 3">
            <a:extLst>
              <a:ext uri="{FF2B5EF4-FFF2-40B4-BE49-F238E27FC236}">
                <a16:creationId xmlns:a16="http://schemas.microsoft.com/office/drawing/2014/main" id="{27F921C8-0CA9-300D-67DD-262E6A336A98}"/>
              </a:ext>
            </a:extLst>
          </p:cNvPr>
          <p:cNvSpPr txBox="1">
            <a:spLocks/>
          </p:cNvSpPr>
          <p:nvPr/>
        </p:nvSpPr>
        <p:spPr>
          <a:xfrm>
            <a:off x="7643905" y="3972440"/>
            <a:ext cx="3181154" cy="1434484"/>
          </a:xfrm>
          <a:prstGeom prst="rect">
            <a:avLst/>
          </a:prstGeom>
        </p:spPr>
        <p:txBody>
          <a:bodyPr vert="horz" lIns="91440" tIns="45720" rIns="91440" bIns="45720" rtlCol="0" anchor="t">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it-IT" sz="1600" err="1">
                <a:latin typeface="Congenial Light" panose="02000503040000020004" pitchFamily="2" charset="0"/>
              </a:rPr>
              <a:t>Authors</a:t>
            </a:r>
            <a:r>
              <a:rPr lang="it-IT" sz="1600">
                <a:latin typeface="Congenial Light" panose="02000503040000020004" pitchFamily="2" charset="0"/>
              </a:rPr>
              <a:t>:</a:t>
            </a:r>
          </a:p>
          <a:p>
            <a:pPr algn="l"/>
            <a:r>
              <a:rPr lang="it-IT" sz="1800" err="1">
                <a:latin typeface="Aptos SemiBold"/>
              </a:rPr>
              <a:t>Consoloni</a:t>
            </a:r>
            <a:r>
              <a:rPr lang="it-IT" sz="1800">
                <a:latin typeface="Aptos SemiBold"/>
              </a:rPr>
              <a:t> Marco</a:t>
            </a:r>
          </a:p>
          <a:p>
            <a:pPr algn="l"/>
            <a:r>
              <a:rPr lang="it-IT" sz="1800">
                <a:latin typeface="Aptos SemiBold" panose="020B0004020202020204" pitchFamily="34" charset="0"/>
              </a:rPr>
              <a:t>Dalla Noce Niko</a:t>
            </a:r>
            <a:endParaRPr lang="it-IT" sz="1800">
              <a:latin typeface="Aptos SemiBold"/>
            </a:endParaRPr>
          </a:p>
          <a:p>
            <a:pPr algn="l"/>
            <a:r>
              <a:rPr lang="it-IT" sz="1800">
                <a:latin typeface="Aptos SemiBold"/>
              </a:rPr>
              <a:t>Genovese Donatella</a:t>
            </a:r>
            <a:endParaRPr lang="it-IT" sz="1800">
              <a:latin typeface="Aptos SemiBold" panose="020B0004020202020204" pitchFamily="34" charset="0"/>
            </a:endParaRPr>
          </a:p>
        </p:txBody>
      </p:sp>
      <p:sp>
        <p:nvSpPr>
          <p:cNvPr id="3" name="Parallelogramma 13">
            <a:extLst>
              <a:ext uri="{FF2B5EF4-FFF2-40B4-BE49-F238E27FC236}">
                <a16:creationId xmlns:a16="http://schemas.microsoft.com/office/drawing/2014/main" id="{04A9B214-6699-F148-F3D4-7EC1EB370A61}"/>
              </a:ext>
            </a:extLst>
          </p:cNvPr>
          <p:cNvSpPr/>
          <p:nvPr/>
        </p:nvSpPr>
        <p:spPr>
          <a:xfrm>
            <a:off x="2005847" y="3509961"/>
            <a:ext cx="7969046" cy="45719"/>
          </a:xfrm>
          <a:custGeom>
            <a:avLst/>
            <a:gdLst>
              <a:gd name="connsiteX0" fmla="*/ 0 w 5257800"/>
              <a:gd name="connsiteY0" fmla="*/ 45719 h 45719"/>
              <a:gd name="connsiteX1" fmla="*/ 11430 w 5257800"/>
              <a:gd name="connsiteY1" fmla="*/ 0 h 45719"/>
              <a:gd name="connsiteX2" fmla="*/ 5257800 w 5257800"/>
              <a:gd name="connsiteY2" fmla="*/ 0 h 45719"/>
              <a:gd name="connsiteX3" fmla="*/ 5246370 w 5257800"/>
              <a:gd name="connsiteY3" fmla="*/ 45719 h 45719"/>
              <a:gd name="connsiteX4" fmla="*/ 0 w 5257800"/>
              <a:gd name="connsiteY4" fmla="*/ 45719 h 45719"/>
              <a:gd name="connsiteX0" fmla="*/ 0 w 5257800"/>
              <a:gd name="connsiteY0" fmla="*/ 45719 h 45719"/>
              <a:gd name="connsiteX1" fmla="*/ 5715 w 5257800"/>
              <a:gd name="connsiteY1" fmla="*/ 0 h 45719"/>
              <a:gd name="connsiteX2" fmla="*/ 5257800 w 5257800"/>
              <a:gd name="connsiteY2" fmla="*/ 0 h 45719"/>
              <a:gd name="connsiteX3" fmla="*/ 5246370 w 5257800"/>
              <a:gd name="connsiteY3" fmla="*/ 45719 h 45719"/>
              <a:gd name="connsiteX4" fmla="*/ 0 w 5257800"/>
              <a:gd name="connsiteY4" fmla="*/ 45719 h 45719"/>
              <a:gd name="connsiteX0" fmla="*/ 0 w 5257800"/>
              <a:gd name="connsiteY0" fmla="*/ 45719 h 45719"/>
              <a:gd name="connsiteX1" fmla="*/ 1905 w 5257800"/>
              <a:gd name="connsiteY1" fmla="*/ 0 h 45719"/>
              <a:gd name="connsiteX2" fmla="*/ 5257800 w 5257800"/>
              <a:gd name="connsiteY2" fmla="*/ 0 h 45719"/>
              <a:gd name="connsiteX3" fmla="*/ 5246370 w 5257800"/>
              <a:gd name="connsiteY3" fmla="*/ 45719 h 45719"/>
              <a:gd name="connsiteX4" fmla="*/ 0 w 5257800"/>
              <a:gd name="connsiteY4" fmla="*/ 45719 h 45719"/>
              <a:gd name="connsiteX0" fmla="*/ 0 w 5257800"/>
              <a:gd name="connsiteY0" fmla="*/ 45719 h 45719"/>
              <a:gd name="connsiteX1" fmla="*/ 1905 w 5257800"/>
              <a:gd name="connsiteY1" fmla="*/ 0 h 45719"/>
              <a:gd name="connsiteX2" fmla="*/ 5257800 w 5257800"/>
              <a:gd name="connsiteY2" fmla="*/ 0 h 45719"/>
              <a:gd name="connsiteX3" fmla="*/ 5246370 w 5257800"/>
              <a:gd name="connsiteY3" fmla="*/ 45719 h 45719"/>
              <a:gd name="connsiteX4" fmla="*/ 0 w 5257800"/>
              <a:gd name="connsiteY4" fmla="*/ 45719 h 45719"/>
              <a:gd name="connsiteX0" fmla="*/ 1905 w 5259705"/>
              <a:gd name="connsiteY0" fmla="*/ 45719 h 45719"/>
              <a:gd name="connsiteX1" fmla="*/ 0 w 5259705"/>
              <a:gd name="connsiteY1" fmla="*/ 0 h 45719"/>
              <a:gd name="connsiteX2" fmla="*/ 5259705 w 5259705"/>
              <a:gd name="connsiteY2" fmla="*/ 0 h 45719"/>
              <a:gd name="connsiteX3" fmla="*/ 5248275 w 5259705"/>
              <a:gd name="connsiteY3" fmla="*/ 45719 h 45719"/>
              <a:gd name="connsiteX4" fmla="*/ 1905 w 5259705"/>
              <a:gd name="connsiteY4" fmla="*/ 45719 h 45719"/>
              <a:gd name="connsiteX0" fmla="*/ 0 w 5257800"/>
              <a:gd name="connsiteY0" fmla="*/ 45719 h 45719"/>
              <a:gd name="connsiteX1" fmla="*/ 0 w 5257800"/>
              <a:gd name="connsiteY1" fmla="*/ 0 h 45719"/>
              <a:gd name="connsiteX2" fmla="*/ 5257800 w 5257800"/>
              <a:gd name="connsiteY2" fmla="*/ 0 h 45719"/>
              <a:gd name="connsiteX3" fmla="*/ 5246370 w 5257800"/>
              <a:gd name="connsiteY3" fmla="*/ 45719 h 45719"/>
              <a:gd name="connsiteX4" fmla="*/ 0 w 5257800"/>
              <a:gd name="connsiteY4" fmla="*/ 45719 h 457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57800" h="45719">
                <a:moveTo>
                  <a:pt x="0" y="45719"/>
                </a:moveTo>
                <a:lnTo>
                  <a:pt x="0" y="0"/>
                </a:lnTo>
                <a:lnTo>
                  <a:pt x="5257800" y="0"/>
                </a:lnTo>
                <a:lnTo>
                  <a:pt x="5246370" y="45719"/>
                </a:lnTo>
                <a:lnTo>
                  <a:pt x="0" y="45719"/>
                </a:lnTo>
                <a:close/>
              </a:path>
            </a:pathLst>
          </a:custGeom>
          <a:solidFill>
            <a:srgbClr val="0F406B"/>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noProof="0">
              <a:solidFill>
                <a:srgbClr val="0F406B"/>
              </a:solidFill>
            </a:endParaRPr>
          </a:p>
        </p:txBody>
      </p:sp>
      <p:sp>
        <p:nvSpPr>
          <p:cNvPr id="9" name="CasellaDiTesto 8">
            <a:extLst>
              <a:ext uri="{FF2B5EF4-FFF2-40B4-BE49-F238E27FC236}">
                <a16:creationId xmlns:a16="http://schemas.microsoft.com/office/drawing/2014/main" id="{2333BAF4-C4CE-F463-0298-38148E11379F}"/>
              </a:ext>
            </a:extLst>
          </p:cNvPr>
          <p:cNvSpPr txBox="1"/>
          <p:nvPr/>
        </p:nvSpPr>
        <p:spPr>
          <a:xfrm>
            <a:off x="2118613" y="3969057"/>
            <a:ext cx="2006064" cy="338554"/>
          </a:xfrm>
          <a:prstGeom prst="rect">
            <a:avLst/>
          </a:prstGeom>
          <a:noFill/>
        </p:spPr>
        <p:txBody>
          <a:bodyPr wrap="square">
            <a:spAutoFit/>
          </a:bodyPr>
          <a:lstStyle/>
          <a:p>
            <a:pPr algn="l"/>
            <a:r>
              <a:rPr lang="it-IT" sz="1600">
                <a:latin typeface="Congenial Light" panose="02000503040000020004" pitchFamily="2" charset="0"/>
              </a:rPr>
              <a:t>Pisa, 04/03/2024</a:t>
            </a:r>
          </a:p>
        </p:txBody>
      </p:sp>
    </p:spTree>
    <p:extLst>
      <p:ext uri="{BB962C8B-B14F-4D97-AF65-F5344CB8AC3E}">
        <p14:creationId xmlns:p14="http://schemas.microsoft.com/office/powerpoint/2010/main" val="1451262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C4093E-2F7F-85EE-4AA9-E70A2A5BE13B}"/>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3253AADC-E956-5BE3-4E24-2B61190DE03B}"/>
              </a:ext>
            </a:extLst>
          </p:cNvPr>
          <p:cNvSpPr>
            <a:spLocks noGrp="1"/>
          </p:cNvSpPr>
          <p:nvPr>
            <p:ph type="title"/>
          </p:nvPr>
        </p:nvSpPr>
        <p:spPr/>
        <p:txBody>
          <a:bodyPr/>
          <a:lstStyle/>
          <a:p>
            <a:r>
              <a:rPr lang="en-GB">
                <a:latin typeface="Congenial SemiBold"/>
                <a:ea typeface="ADLaM Display"/>
                <a:cs typeface="ADLaM Display"/>
              </a:rPr>
              <a:t>Case study 1 : Misclassified images</a:t>
            </a:r>
            <a:endParaRPr lang="en-GB"/>
          </a:p>
        </p:txBody>
      </p:sp>
      <p:sp>
        <p:nvSpPr>
          <p:cNvPr id="4" name="Segnaposto data 3">
            <a:extLst>
              <a:ext uri="{FF2B5EF4-FFF2-40B4-BE49-F238E27FC236}">
                <a16:creationId xmlns:a16="http://schemas.microsoft.com/office/drawing/2014/main" id="{DCD379FB-EE17-AC59-18CB-69259B060A1D}"/>
              </a:ext>
            </a:extLst>
          </p:cNvPr>
          <p:cNvSpPr>
            <a:spLocks noGrp="1"/>
          </p:cNvSpPr>
          <p:nvPr>
            <p:ph type="dt" sz="half" idx="10"/>
          </p:nvPr>
        </p:nvSpPr>
        <p:spPr/>
        <p:txBody>
          <a:bodyPr/>
          <a:lstStyle/>
          <a:p>
            <a:r>
              <a:rPr lang="en-US" noProof="0"/>
              <a:t>04/03/2024</a:t>
            </a:r>
            <a:endParaRPr lang="en-GB" noProof="0"/>
          </a:p>
        </p:txBody>
      </p:sp>
      <p:sp>
        <p:nvSpPr>
          <p:cNvPr id="5" name="Segnaposto piè di pagina 4">
            <a:extLst>
              <a:ext uri="{FF2B5EF4-FFF2-40B4-BE49-F238E27FC236}">
                <a16:creationId xmlns:a16="http://schemas.microsoft.com/office/drawing/2014/main" id="{98D3238D-EDAA-F3BC-9745-EBFDCB74C717}"/>
              </a:ext>
            </a:extLst>
          </p:cNvPr>
          <p:cNvSpPr>
            <a:spLocks noGrp="1"/>
          </p:cNvSpPr>
          <p:nvPr>
            <p:ph type="ftr" sz="quarter" idx="11"/>
          </p:nvPr>
        </p:nvSpPr>
        <p:spPr/>
        <p:txBody>
          <a:bodyPr/>
          <a:lstStyle/>
          <a:p>
            <a:r>
              <a:rPr lang="en-US" noProof="0"/>
              <a:t>XAI presentation - Team 2 - Dataset 4</a:t>
            </a:r>
            <a:endParaRPr lang="en-GB" noProof="0"/>
          </a:p>
        </p:txBody>
      </p:sp>
      <p:sp>
        <p:nvSpPr>
          <p:cNvPr id="6" name="Segnaposto numero diapositiva 5">
            <a:extLst>
              <a:ext uri="{FF2B5EF4-FFF2-40B4-BE49-F238E27FC236}">
                <a16:creationId xmlns:a16="http://schemas.microsoft.com/office/drawing/2014/main" id="{483AE69F-A247-BE6D-5EB4-92ACA7FBC4A8}"/>
              </a:ext>
            </a:extLst>
          </p:cNvPr>
          <p:cNvSpPr>
            <a:spLocks noGrp="1"/>
          </p:cNvSpPr>
          <p:nvPr>
            <p:ph type="sldNum" sz="quarter" idx="12"/>
          </p:nvPr>
        </p:nvSpPr>
        <p:spPr/>
        <p:txBody>
          <a:bodyPr/>
          <a:lstStyle/>
          <a:p>
            <a:fld id="{5959EF25-B0AF-4FA7-A848-0BAE4F234502}" type="slidenum">
              <a:rPr lang="en-GB" noProof="0" smtClean="0"/>
              <a:t>10</a:t>
            </a:fld>
            <a:endParaRPr lang="en-GB" noProof="0"/>
          </a:p>
        </p:txBody>
      </p:sp>
      <p:sp>
        <p:nvSpPr>
          <p:cNvPr id="11" name="Segnaposto contenuto 2">
            <a:extLst>
              <a:ext uri="{FF2B5EF4-FFF2-40B4-BE49-F238E27FC236}">
                <a16:creationId xmlns:a16="http://schemas.microsoft.com/office/drawing/2014/main" id="{2965368E-AC33-5BFC-46E0-F5077C3AED32}"/>
              </a:ext>
            </a:extLst>
          </p:cNvPr>
          <p:cNvSpPr>
            <a:spLocks noGrp="1"/>
          </p:cNvSpPr>
          <p:nvPr>
            <p:ph idx="1"/>
          </p:nvPr>
        </p:nvSpPr>
        <p:spPr>
          <a:xfrm>
            <a:off x="812566" y="1079427"/>
            <a:ext cx="5776986" cy="4699145"/>
          </a:xfrm>
        </p:spPr>
        <p:txBody>
          <a:bodyPr vert="horz" lIns="91440" tIns="45720" rIns="91440" bIns="45720" rtlCol="0" anchor="t">
            <a:normAutofit/>
          </a:bodyPr>
          <a:lstStyle/>
          <a:p>
            <a:pPr algn="just"/>
            <a:endParaRPr lang="en-GB"/>
          </a:p>
          <a:p>
            <a:pPr algn="just"/>
            <a:endParaRPr lang="en-GB"/>
          </a:p>
          <a:p>
            <a:pPr lvl="1" indent="0" algn="just">
              <a:buNone/>
            </a:pPr>
            <a:endParaRPr lang="en-GB" sz="1600"/>
          </a:p>
        </p:txBody>
      </p:sp>
      <p:pic>
        <p:nvPicPr>
          <p:cNvPr id="7" name="Immagine 6" descr="Immagine che contiene schermata, testo&#10;&#10;Descrizione generata automaticamente">
            <a:extLst>
              <a:ext uri="{FF2B5EF4-FFF2-40B4-BE49-F238E27FC236}">
                <a16:creationId xmlns:a16="http://schemas.microsoft.com/office/drawing/2014/main" id="{AF295D19-B9C9-0601-3C54-311CF0535206}"/>
              </a:ext>
            </a:extLst>
          </p:cNvPr>
          <p:cNvPicPr>
            <a:picLocks noChangeAspect="1"/>
          </p:cNvPicPr>
          <p:nvPr/>
        </p:nvPicPr>
        <p:blipFill>
          <a:blip r:embed="rId3"/>
          <a:stretch>
            <a:fillRect/>
          </a:stretch>
        </p:blipFill>
        <p:spPr>
          <a:xfrm>
            <a:off x="6034217" y="2006208"/>
            <a:ext cx="6096000" cy="2296395"/>
          </a:xfrm>
          <a:prstGeom prst="rect">
            <a:avLst/>
          </a:prstGeom>
        </p:spPr>
      </p:pic>
      <p:sp>
        <p:nvSpPr>
          <p:cNvPr id="10" name="Segnaposto contenuto 2">
            <a:extLst>
              <a:ext uri="{FF2B5EF4-FFF2-40B4-BE49-F238E27FC236}">
                <a16:creationId xmlns:a16="http://schemas.microsoft.com/office/drawing/2014/main" id="{F2785397-47A3-45AE-FF61-50CDBD93D87E}"/>
              </a:ext>
            </a:extLst>
          </p:cNvPr>
          <p:cNvSpPr txBox="1">
            <a:spLocks/>
          </p:cNvSpPr>
          <p:nvPr/>
        </p:nvSpPr>
        <p:spPr>
          <a:xfrm>
            <a:off x="838200" y="1305967"/>
            <a:ext cx="4946240" cy="2069902"/>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spcAft>
                <a:spcPts val="600"/>
              </a:spcAft>
              <a:buFont typeface="Arial" panose="020B0604020202020204" pitchFamily="34" charset="0"/>
              <a:buNone/>
              <a:defRPr sz="2000" kern="1200">
                <a:solidFill>
                  <a:schemeClr val="tx1"/>
                </a:solidFill>
                <a:latin typeface="Congenial Light" panose="02000503040000020004"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ongenial Light" panose="02000503040000020004"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ongenial Light" panose="02000503040000020004"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ongenial Light" panose="02000503040000020004"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ongenial Light" panose="02000503040000020004"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GB" b="1">
                <a:latin typeface="Congenial Light"/>
              </a:rPr>
              <a:t>SHAP analysis</a:t>
            </a:r>
            <a:r>
              <a:rPr lang="en-GB">
                <a:latin typeface="Congenial Light"/>
              </a:rPr>
              <a:t>: </a:t>
            </a:r>
            <a:r>
              <a:rPr lang="en-GB">
                <a:latin typeface="Congenial Light"/>
                <a:cs typeface="Calibri"/>
              </a:rPr>
              <a:t>SHAP</a:t>
            </a:r>
            <a:r>
              <a:rPr lang="en-GB" b="1">
                <a:latin typeface="Congenial Light"/>
                <a:cs typeface="Calibri"/>
              </a:rPr>
              <a:t> </a:t>
            </a:r>
            <a:r>
              <a:rPr lang="en-GB">
                <a:latin typeface="Congenial Light"/>
                <a:cs typeface="Calibri"/>
              </a:rPr>
              <a:t>is consistent with the other methods but give also regions that contributes for the prediction with class 7 and class 35 (which are the first three class with highest probability prediction values). </a:t>
            </a:r>
            <a:endParaRPr lang="en-GB">
              <a:latin typeface="Congenial Light"/>
            </a:endParaRPr>
          </a:p>
          <a:p>
            <a:pPr algn="just"/>
            <a:endParaRPr lang="en-GB" b="1">
              <a:latin typeface="Congenial Light"/>
              <a:cs typeface="Calibri"/>
            </a:endParaRPr>
          </a:p>
          <a:p>
            <a:pPr marL="342900" indent="-342900" algn="just">
              <a:buFont typeface="Arial" panose="020B0604020202020204" pitchFamily="34" charset="0"/>
              <a:buChar char="•"/>
            </a:pPr>
            <a:endParaRPr lang="en-GB">
              <a:latin typeface="Congenial Light"/>
              <a:cs typeface="Calibri"/>
            </a:endParaRPr>
          </a:p>
          <a:p>
            <a:pPr marL="342900" indent="-342900" algn="just">
              <a:buFont typeface="Arial" panose="020B0604020202020204" pitchFamily="34" charset="0"/>
              <a:buChar char="•"/>
            </a:pPr>
            <a:endParaRPr lang="en-GB">
              <a:latin typeface="Congenial Light"/>
              <a:cs typeface="Calibri"/>
            </a:endParaRPr>
          </a:p>
          <a:p>
            <a:pPr marL="342900" indent="-342900" algn="just">
              <a:buFont typeface="Arial" panose="020B0604020202020204" pitchFamily="34" charset="0"/>
              <a:buChar char="•"/>
            </a:pPr>
            <a:endParaRPr lang="en-GB">
              <a:latin typeface="Congenial Light"/>
              <a:cs typeface="Calibri"/>
            </a:endParaRPr>
          </a:p>
        </p:txBody>
      </p:sp>
      <p:sp>
        <p:nvSpPr>
          <p:cNvPr id="12" name="Segnaposto contenuto 2">
            <a:extLst>
              <a:ext uri="{FF2B5EF4-FFF2-40B4-BE49-F238E27FC236}">
                <a16:creationId xmlns:a16="http://schemas.microsoft.com/office/drawing/2014/main" id="{17BFA1A4-B10E-543D-1CEE-93E10D8CA535}"/>
              </a:ext>
            </a:extLst>
          </p:cNvPr>
          <p:cNvSpPr txBox="1">
            <a:spLocks/>
          </p:cNvSpPr>
          <p:nvPr/>
        </p:nvSpPr>
        <p:spPr>
          <a:xfrm>
            <a:off x="845065" y="3337967"/>
            <a:ext cx="4946240" cy="1513848"/>
          </a:xfrm>
          <a:prstGeom prst="rect">
            <a:avLst/>
          </a:prstGeom>
        </p:spPr>
        <p:txBody>
          <a:bodyPr vert="horz" lIns="91440" tIns="45720" rIns="91440" bIns="45720" rtlCol="0" anchor="t">
            <a:normAutofit lnSpcReduction="10000"/>
          </a:bodyPr>
          <a:lstStyle>
            <a:lvl1pPr marL="0" indent="0" algn="l" defTabSz="914400" rtl="0" eaLnBrk="1" latinLnBrk="0" hangingPunct="1">
              <a:lnSpc>
                <a:spcPct val="90000"/>
              </a:lnSpc>
              <a:spcBef>
                <a:spcPts val="1000"/>
              </a:spcBef>
              <a:spcAft>
                <a:spcPts val="600"/>
              </a:spcAft>
              <a:buFont typeface="Arial" panose="020B0604020202020204" pitchFamily="34" charset="0"/>
              <a:buNone/>
              <a:defRPr sz="2000" kern="1200">
                <a:solidFill>
                  <a:schemeClr val="tx1"/>
                </a:solidFill>
                <a:latin typeface="Congenial Light" panose="02000503040000020004"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ongenial Light" panose="02000503040000020004"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ongenial Light" panose="02000503040000020004"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ongenial Light" panose="02000503040000020004"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ongenial Light" panose="02000503040000020004"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GB" b="1">
                <a:latin typeface="Congenial Light"/>
                <a:cs typeface="Calibri"/>
              </a:rPr>
              <a:t>Conclusion</a:t>
            </a:r>
            <a:r>
              <a:rPr lang="en-GB" b="1">
                <a:solidFill>
                  <a:srgbClr val="404040"/>
                </a:solidFill>
                <a:latin typeface="Congenial Light"/>
                <a:cs typeface="Calibri"/>
              </a:rPr>
              <a:t>: </a:t>
            </a:r>
            <a:r>
              <a:rPr lang="en-GB">
                <a:solidFill>
                  <a:srgbClr val="0D0D0D"/>
                </a:solidFill>
                <a:latin typeface="Congenial Light"/>
                <a:cs typeface="Calibri"/>
              </a:rPr>
              <a:t>When the circular lesions typical of </a:t>
            </a:r>
            <a:r>
              <a:rPr lang="en-GB" err="1">
                <a:latin typeface="Congenial Light"/>
                <a:cs typeface="Calibri"/>
              </a:rPr>
              <a:t>Cercospora</a:t>
            </a:r>
            <a:r>
              <a:rPr lang="en-GB">
                <a:latin typeface="Congenial Light"/>
                <a:cs typeface="Calibri"/>
              </a:rPr>
              <a:t> Leaf spot </a:t>
            </a:r>
            <a:r>
              <a:rPr lang="en-GB">
                <a:solidFill>
                  <a:srgbClr val="0D0D0D"/>
                </a:solidFill>
                <a:latin typeface="Congenial Light"/>
                <a:cs typeface="Calibri"/>
              </a:rPr>
              <a:t>merge, the model mistakes them for the classic cigar-shaped lesions of Northern Leaf Blight.</a:t>
            </a:r>
            <a:endParaRPr lang="en-GB">
              <a:solidFill>
                <a:srgbClr val="404040"/>
              </a:solidFill>
              <a:latin typeface="Congenial Light"/>
              <a:cs typeface="Calibri"/>
            </a:endParaRPr>
          </a:p>
          <a:p>
            <a:pPr algn="just"/>
            <a:endParaRPr lang="en-GB" b="1">
              <a:solidFill>
                <a:srgbClr val="404040"/>
              </a:solidFill>
              <a:latin typeface="Congenial Light"/>
              <a:cs typeface="Calibri"/>
            </a:endParaRPr>
          </a:p>
          <a:p>
            <a:pPr marL="342900" indent="-342900" algn="just">
              <a:buFont typeface="Arial" panose="020B0604020202020204" pitchFamily="34" charset="0"/>
              <a:buChar char="•"/>
            </a:pPr>
            <a:endParaRPr lang="en-GB">
              <a:solidFill>
                <a:srgbClr val="000000"/>
              </a:solidFill>
              <a:latin typeface="Congenial Light"/>
              <a:cs typeface="Calibri"/>
            </a:endParaRPr>
          </a:p>
          <a:p>
            <a:pPr marL="342900" indent="-342900" algn="just">
              <a:buFont typeface="Arial" panose="020B0604020202020204" pitchFamily="34" charset="0"/>
              <a:buChar char="•"/>
            </a:pPr>
            <a:endParaRPr lang="en-GB">
              <a:solidFill>
                <a:srgbClr val="000000"/>
              </a:solidFill>
              <a:latin typeface="Congenial Light"/>
              <a:cs typeface="Calibri"/>
            </a:endParaRPr>
          </a:p>
          <a:p>
            <a:pPr marL="342900" indent="-342900" algn="just">
              <a:buFont typeface="Arial" panose="020B0604020202020204" pitchFamily="34" charset="0"/>
              <a:buChar char="•"/>
            </a:pPr>
            <a:endParaRPr lang="en-GB">
              <a:solidFill>
                <a:srgbClr val="404040"/>
              </a:solidFill>
              <a:latin typeface="Congenial Light"/>
              <a:cs typeface="Calibri"/>
            </a:endParaRPr>
          </a:p>
        </p:txBody>
      </p:sp>
      <p:sp>
        <p:nvSpPr>
          <p:cNvPr id="18" name="Segnaposto contenuto 2">
            <a:extLst>
              <a:ext uri="{FF2B5EF4-FFF2-40B4-BE49-F238E27FC236}">
                <a16:creationId xmlns:a16="http://schemas.microsoft.com/office/drawing/2014/main" id="{0AE1D937-67BC-8B78-F856-41414C5B7B44}"/>
              </a:ext>
            </a:extLst>
          </p:cNvPr>
          <p:cNvSpPr txBox="1">
            <a:spLocks/>
          </p:cNvSpPr>
          <p:nvPr/>
        </p:nvSpPr>
        <p:spPr>
          <a:xfrm>
            <a:off x="845066" y="4971804"/>
            <a:ext cx="4946240" cy="957794"/>
          </a:xfrm>
          <a:prstGeom prst="rect">
            <a:avLst/>
          </a:prstGeom>
        </p:spPr>
        <p:txBody>
          <a:bodyPr vert="horz" lIns="91440" tIns="45720" rIns="91440" bIns="45720" rtlCol="0" anchor="t">
            <a:normAutofit lnSpcReduction="10000"/>
          </a:bodyPr>
          <a:lstStyle>
            <a:lvl1pPr marL="0" indent="0" algn="l" defTabSz="914400" rtl="0" eaLnBrk="1" latinLnBrk="0" hangingPunct="1">
              <a:lnSpc>
                <a:spcPct val="90000"/>
              </a:lnSpc>
              <a:spcBef>
                <a:spcPts val="1000"/>
              </a:spcBef>
              <a:spcAft>
                <a:spcPts val="600"/>
              </a:spcAft>
              <a:buFont typeface="Arial" panose="020B0604020202020204" pitchFamily="34" charset="0"/>
              <a:buNone/>
              <a:defRPr sz="2000" kern="1200">
                <a:solidFill>
                  <a:schemeClr val="tx1"/>
                </a:solidFill>
                <a:latin typeface="Congenial Light" panose="02000503040000020004"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ongenial Light" panose="02000503040000020004"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ongenial Light" panose="02000503040000020004"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ongenial Light" panose="02000503040000020004"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ongenial Light" panose="02000503040000020004"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GB" b="1">
                <a:solidFill>
                  <a:srgbClr val="0D0D0D"/>
                </a:solidFill>
                <a:latin typeface="Congenial Light"/>
                <a:cs typeface="Calibri"/>
              </a:rPr>
              <a:t>In-depth further analysis: </a:t>
            </a:r>
            <a:r>
              <a:rPr lang="en-GB">
                <a:solidFill>
                  <a:srgbClr val="0D0D0D"/>
                </a:solidFill>
                <a:latin typeface="Congenial Light"/>
                <a:cs typeface="Calibri"/>
              </a:rPr>
              <a:t>Deep investigation on Class 7 discriminative features. </a:t>
            </a:r>
            <a:endParaRPr lang="it-IT">
              <a:latin typeface="Congenial Light"/>
            </a:endParaRPr>
          </a:p>
          <a:p>
            <a:pPr algn="just"/>
            <a:endParaRPr lang="en-GB">
              <a:solidFill>
                <a:srgbClr val="404040"/>
              </a:solidFill>
              <a:latin typeface="Congenial Light"/>
              <a:cs typeface="Calibri"/>
            </a:endParaRPr>
          </a:p>
          <a:p>
            <a:pPr algn="just"/>
            <a:endParaRPr lang="en-GB" b="1">
              <a:solidFill>
                <a:srgbClr val="404040"/>
              </a:solidFill>
              <a:latin typeface="Congenial Light"/>
              <a:cs typeface="Calibri"/>
            </a:endParaRPr>
          </a:p>
          <a:p>
            <a:pPr marL="342900" indent="-342900" algn="just">
              <a:buFont typeface="Arial" panose="020B0604020202020204" pitchFamily="34" charset="0"/>
              <a:buChar char="•"/>
            </a:pPr>
            <a:endParaRPr lang="en-GB">
              <a:solidFill>
                <a:srgbClr val="000000"/>
              </a:solidFill>
              <a:latin typeface="Congenial Light"/>
              <a:cs typeface="Calibri"/>
            </a:endParaRPr>
          </a:p>
          <a:p>
            <a:pPr marL="342900" indent="-342900" algn="just">
              <a:buFont typeface="Arial" panose="020B0604020202020204" pitchFamily="34" charset="0"/>
              <a:buChar char="•"/>
            </a:pPr>
            <a:endParaRPr lang="en-GB">
              <a:solidFill>
                <a:srgbClr val="000000"/>
              </a:solidFill>
              <a:latin typeface="Congenial Light"/>
              <a:cs typeface="Calibri"/>
            </a:endParaRPr>
          </a:p>
          <a:p>
            <a:pPr marL="342900" indent="-342900" algn="just">
              <a:buFont typeface="Arial" panose="020B0604020202020204" pitchFamily="34" charset="0"/>
              <a:buChar char="•"/>
            </a:pPr>
            <a:endParaRPr lang="en-GB">
              <a:solidFill>
                <a:srgbClr val="404040"/>
              </a:solidFill>
              <a:latin typeface="Congenial Light"/>
              <a:cs typeface="Calibri"/>
            </a:endParaRPr>
          </a:p>
        </p:txBody>
      </p:sp>
      <p:sp>
        <p:nvSpPr>
          <p:cNvPr id="23" name="CasellaDiTesto 22">
            <a:extLst>
              <a:ext uri="{FF2B5EF4-FFF2-40B4-BE49-F238E27FC236}">
                <a16:creationId xmlns:a16="http://schemas.microsoft.com/office/drawing/2014/main" id="{5AC3FAF2-24DC-0577-E00A-D377379C927E}"/>
              </a:ext>
            </a:extLst>
          </p:cNvPr>
          <p:cNvSpPr txBox="1"/>
          <p:nvPr/>
        </p:nvSpPr>
        <p:spPr>
          <a:xfrm>
            <a:off x="7759638" y="4514238"/>
            <a:ext cx="2645712" cy="400110"/>
          </a:xfrm>
          <a:prstGeom prst="rect">
            <a:avLst/>
          </a:prstGeom>
          <a:noFill/>
        </p:spPr>
        <p:txBody>
          <a:bodyPr wrap="square" lIns="91440" tIns="45720" rIns="91440" bIns="45720" rtlCol="0" anchor="t">
            <a:spAutoFit/>
          </a:bodyPr>
          <a:lstStyle/>
          <a:p>
            <a:r>
              <a:rPr lang="en-GB" sz="1000">
                <a:latin typeface="Congenial Light"/>
              </a:rPr>
              <a:t>SHAP explanation for misclassified image </a:t>
            </a:r>
            <a:endParaRPr lang="it-IT"/>
          </a:p>
          <a:p>
            <a:endParaRPr lang="en-GB" sz="1000" b="1">
              <a:latin typeface="Congenial Light"/>
            </a:endParaRPr>
          </a:p>
        </p:txBody>
      </p:sp>
    </p:spTree>
    <p:extLst>
      <p:ext uri="{BB962C8B-B14F-4D97-AF65-F5344CB8AC3E}">
        <p14:creationId xmlns:p14="http://schemas.microsoft.com/office/powerpoint/2010/main" val="11699757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C4093E-2F7F-85EE-4AA9-E70A2A5BE13B}"/>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3253AADC-E956-5BE3-4E24-2B61190DE03B}"/>
              </a:ext>
            </a:extLst>
          </p:cNvPr>
          <p:cNvSpPr>
            <a:spLocks noGrp="1"/>
          </p:cNvSpPr>
          <p:nvPr>
            <p:ph type="title"/>
          </p:nvPr>
        </p:nvSpPr>
        <p:spPr/>
        <p:txBody>
          <a:bodyPr/>
          <a:lstStyle/>
          <a:p>
            <a:r>
              <a:rPr lang="en-GB">
                <a:latin typeface="Congenial SemiBold"/>
                <a:ea typeface="ADLaM Display"/>
                <a:cs typeface="ADLaM Display"/>
              </a:rPr>
              <a:t>Case study 2 : </a:t>
            </a:r>
            <a:r>
              <a:rPr lang="en-GB" b="1">
                <a:latin typeface="Congenial SemiBold"/>
                <a:ea typeface="ADLaM Display"/>
                <a:cs typeface="Calibri"/>
              </a:rPr>
              <a:t>Non-Homogeneous Background</a:t>
            </a:r>
            <a:endParaRPr lang="en-GB"/>
          </a:p>
        </p:txBody>
      </p:sp>
      <p:sp>
        <p:nvSpPr>
          <p:cNvPr id="4" name="Segnaposto data 3">
            <a:extLst>
              <a:ext uri="{FF2B5EF4-FFF2-40B4-BE49-F238E27FC236}">
                <a16:creationId xmlns:a16="http://schemas.microsoft.com/office/drawing/2014/main" id="{DCD379FB-EE17-AC59-18CB-69259B060A1D}"/>
              </a:ext>
            </a:extLst>
          </p:cNvPr>
          <p:cNvSpPr>
            <a:spLocks noGrp="1"/>
          </p:cNvSpPr>
          <p:nvPr>
            <p:ph type="dt" sz="half" idx="10"/>
          </p:nvPr>
        </p:nvSpPr>
        <p:spPr/>
        <p:txBody>
          <a:bodyPr/>
          <a:lstStyle/>
          <a:p>
            <a:r>
              <a:rPr lang="en-US" noProof="0"/>
              <a:t>04/03/2024</a:t>
            </a:r>
            <a:endParaRPr lang="en-GB" noProof="0"/>
          </a:p>
        </p:txBody>
      </p:sp>
      <p:sp>
        <p:nvSpPr>
          <p:cNvPr id="13" name="Segnaposto contenuto 2">
            <a:extLst>
              <a:ext uri="{FF2B5EF4-FFF2-40B4-BE49-F238E27FC236}">
                <a16:creationId xmlns:a16="http://schemas.microsoft.com/office/drawing/2014/main" id="{3BAA6C98-A5F0-6966-9CA6-C5D89334EC22}"/>
              </a:ext>
            </a:extLst>
          </p:cNvPr>
          <p:cNvSpPr txBox="1">
            <a:spLocks/>
          </p:cNvSpPr>
          <p:nvPr/>
        </p:nvSpPr>
        <p:spPr>
          <a:xfrm>
            <a:off x="988533" y="1051146"/>
            <a:ext cx="10121170" cy="999125"/>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spcAft>
                <a:spcPts val="600"/>
              </a:spcAft>
              <a:buFont typeface="Arial" panose="020B0604020202020204" pitchFamily="34" charset="0"/>
              <a:buNone/>
              <a:defRPr sz="2000" kern="1200">
                <a:solidFill>
                  <a:schemeClr val="tx1"/>
                </a:solidFill>
                <a:latin typeface="Congenial Light" panose="02000503040000020004"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ongenial Light" panose="02000503040000020004"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ongenial Light" panose="02000503040000020004"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ongenial Light" panose="02000503040000020004"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ongenial Light" panose="02000503040000020004"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GB" b="1">
                <a:latin typeface="Congenial Light"/>
              </a:rPr>
              <a:t>Motivations</a:t>
            </a:r>
            <a:r>
              <a:rPr lang="en-GB">
                <a:latin typeface="Congenial Light"/>
              </a:rPr>
              <a:t>: </a:t>
            </a:r>
            <a:r>
              <a:rPr lang="en-GB">
                <a:latin typeface="Congenial Light"/>
                <a:cs typeface="Calibri"/>
              </a:rPr>
              <a:t>In real-world scenarios images may exhibit non-homogenous backgrounds. Is our model capable of accurately classifying disease manifestations directly on the plant, regardless of background complexity? </a:t>
            </a:r>
          </a:p>
        </p:txBody>
      </p:sp>
      <p:pic>
        <p:nvPicPr>
          <p:cNvPr id="15" name="Picture 14">
            <a:extLst>
              <a:ext uri="{FF2B5EF4-FFF2-40B4-BE49-F238E27FC236}">
                <a16:creationId xmlns:a16="http://schemas.microsoft.com/office/drawing/2014/main" id="{A76831F6-676D-970A-1A41-0896BB48EC7D}"/>
              </a:ext>
            </a:extLst>
          </p:cNvPr>
          <p:cNvPicPr>
            <a:picLocks noChangeAspect="1"/>
          </p:cNvPicPr>
          <p:nvPr/>
        </p:nvPicPr>
        <p:blipFill>
          <a:blip r:embed="rId3"/>
          <a:stretch>
            <a:fillRect/>
          </a:stretch>
        </p:blipFill>
        <p:spPr>
          <a:xfrm>
            <a:off x="1690374" y="2365709"/>
            <a:ext cx="3028949" cy="3028949"/>
          </a:xfrm>
          <a:prstGeom prst="rect">
            <a:avLst/>
          </a:prstGeom>
        </p:spPr>
      </p:pic>
      <p:sp>
        <p:nvSpPr>
          <p:cNvPr id="19" name="Segnaposto contenuto 2">
            <a:extLst>
              <a:ext uri="{FF2B5EF4-FFF2-40B4-BE49-F238E27FC236}">
                <a16:creationId xmlns:a16="http://schemas.microsoft.com/office/drawing/2014/main" id="{5D5011D5-6FCA-3B62-D7B9-FDC9AB048FE1}"/>
              </a:ext>
            </a:extLst>
          </p:cNvPr>
          <p:cNvSpPr txBox="1">
            <a:spLocks/>
          </p:cNvSpPr>
          <p:nvPr/>
        </p:nvSpPr>
        <p:spPr>
          <a:xfrm>
            <a:off x="1570058" y="5608107"/>
            <a:ext cx="3283223" cy="347415"/>
          </a:xfrm>
          <a:prstGeom prst="rect">
            <a:avLst/>
          </a:prstGeom>
        </p:spPr>
        <p:txBody>
          <a:bodyPr vert="horz" lIns="91440" tIns="45720" rIns="91440" bIns="45720" rtlCol="0" anchor="t">
            <a:normAutofit fontScale="92500" lnSpcReduction="10000"/>
          </a:bodyPr>
          <a:lstStyle>
            <a:lvl1pPr marL="0" indent="0" algn="l" defTabSz="914400" rtl="0" eaLnBrk="1" latinLnBrk="0" hangingPunct="1">
              <a:lnSpc>
                <a:spcPct val="90000"/>
              </a:lnSpc>
              <a:spcBef>
                <a:spcPts val="1000"/>
              </a:spcBef>
              <a:spcAft>
                <a:spcPts val="600"/>
              </a:spcAft>
              <a:buFont typeface="Arial" panose="020B0604020202020204" pitchFamily="34" charset="0"/>
              <a:buNone/>
              <a:defRPr sz="2000" kern="1200">
                <a:solidFill>
                  <a:schemeClr val="tx1"/>
                </a:solidFill>
                <a:latin typeface="Congenial Light" panose="02000503040000020004"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ongenial Light" panose="02000503040000020004"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ongenial Light" panose="02000503040000020004"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ongenial Light" panose="02000503040000020004"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ongenial Light" panose="02000503040000020004"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GB" b="1">
                <a:latin typeface="Congenial Light"/>
                <a:cs typeface="Calibri"/>
              </a:rPr>
              <a:t>Homogeneous</a:t>
            </a:r>
            <a:r>
              <a:rPr lang="en-GB">
                <a:latin typeface="Congenial Light"/>
                <a:cs typeface="Calibri"/>
              </a:rPr>
              <a:t> Background </a:t>
            </a:r>
          </a:p>
        </p:txBody>
      </p:sp>
      <p:sp>
        <p:nvSpPr>
          <p:cNvPr id="21" name="Segnaposto contenuto 2">
            <a:extLst>
              <a:ext uri="{FF2B5EF4-FFF2-40B4-BE49-F238E27FC236}">
                <a16:creationId xmlns:a16="http://schemas.microsoft.com/office/drawing/2014/main" id="{C815C821-CB0C-6332-46BB-89B9EB976E57}"/>
              </a:ext>
            </a:extLst>
          </p:cNvPr>
          <p:cNvSpPr txBox="1">
            <a:spLocks/>
          </p:cNvSpPr>
          <p:nvPr/>
        </p:nvSpPr>
        <p:spPr>
          <a:xfrm>
            <a:off x="6613295" y="5573015"/>
            <a:ext cx="4005118" cy="417599"/>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spcAft>
                <a:spcPts val="600"/>
              </a:spcAft>
              <a:buFont typeface="Arial" panose="020B0604020202020204" pitchFamily="34" charset="0"/>
              <a:buNone/>
              <a:defRPr sz="2000" kern="1200">
                <a:solidFill>
                  <a:schemeClr val="tx1"/>
                </a:solidFill>
                <a:latin typeface="Congenial Light" panose="02000503040000020004"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ongenial Light" panose="02000503040000020004"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ongenial Light" panose="02000503040000020004"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ongenial Light" panose="02000503040000020004"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ongenial Light" panose="02000503040000020004"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GB" sz="1900" b="1">
                <a:latin typeface="Congenial Light"/>
                <a:cs typeface="Calibri"/>
              </a:rPr>
              <a:t>Non-Homogeneous</a:t>
            </a:r>
            <a:r>
              <a:rPr lang="en-GB" sz="1900">
                <a:latin typeface="Congenial Light"/>
                <a:cs typeface="Calibri"/>
              </a:rPr>
              <a:t> Background </a:t>
            </a:r>
          </a:p>
        </p:txBody>
      </p:sp>
      <p:pic>
        <p:nvPicPr>
          <p:cNvPr id="22" name="Picture 21">
            <a:extLst>
              <a:ext uri="{FF2B5EF4-FFF2-40B4-BE49-F238E27FC236}">
                <a16:creationId xmlns:a16="http://schemas.microsoft.com/office/drawing/2014/main" id="{C4E6D721-6ABC-17CF-E915-00AFF8E52A6C}"/>
              </a:ext>
            </a:extLst>
          </p:cNvPr>
          <p:cNvPicPr>
            <a:picLocks noChangeAspect="1"/>
          </p:cNvPicPr>
          <p:nvPr/>
        </p:nvPicPr>
        <p:blipFill>
          <a:blip r:embed="rId4"/>
          <a:stretch>
            <a:fillRect/>
          </a:stretch>
        </p:blipFill>
        <p:spPr>
          <a:xfrm>
            <a:off x="7099571" y="2365709"/>
            <a:ext cx="3028949" cy="3028949"/>
          </a:xfrm>
          <a:prstGeom prst="rect">
            <a:avLst/>
          </a:prstGeom>
        </p:spPr>
      </p:pic>
      <p:sp>
        <p:nvSpPr>
          <p:cNvPr id="3" name="Segnaposto piè di pagina 2">
            <a:extLst>
              <a:ext uri="{FF2B5EF4-FFF2-40B4-BE49-F238E27FC236}">
                <a16:creationId xmlns:a16="http://schemas.microsoft.com/office/drawing/2014/main" id="{3633C75E-BCD7-0E40-FB0D-A37C640F4FD3}"/>
              </a:ext>
            </a:extLst>
          </p:cNvPr>
          <p:cNvSpPr>
            <a:spLocks noGrp="1"/>
          </p:cNvSpPr>
          <p:nvPr>
            <p:ph type="ftr" sz="quarter" idx="11"/>
          </p:nvPr>
        </p:nvSpPr>
        <p:spPr/>
        <p:txBody>
          <a:bodyPr/>
          <a:lstStyle/>
          <a:p>
            <a:r>
              <a:rPr lang="en-US" noProof="0"/>
              <a:t>XAI presentation - Team 2 - Dataset 4</a:t>
            </a:r>
            <a:endParaRPr lang="en-GB" noProof="0"/>
          </a:p>
        </p:txBody>
      </p:sp>
      <p:sp>
        <p:nvSpPr>
          <p:cNvPr id="5" name="Segnaposto numero diapositiva 4">
            <a:extLst>
              <a:ext uri="{FF2B5EF4-FFF2-40B4-BE49-F238E27FC236}">
                <a16:creationId xmlns:a16="http://schemas.microsoft.com/office/drawing/2014/main" id="{C6156E9C-A140-27EE-6CBA-30385450604D}"/>
              </a:ext>
            </a:extLst>
          </p:cNvPr>
          <p:cNvSpPr>
            <a:spLocks noGrp="1"/>
          </p:cNvSpPr>
          <p:nvPr>
            <p:ph type="sldNum" sz="quarter" idx="12"/>
          </p:nvPr>
        </p:nvSpPr>
        <p:spPr/>
        <p:txBody>
          <a:bodyPr/>
          <a:lstStyle/>
          <a:p>
            <a:fld id="{5959EF25-B0AF-4FA7-A848-0BAE4F234502}" type="slidenum">
              <a:rPr lang="en-GB" noProof="0" smtClean="0"/>
              <a:t>11</a:t>
            </a:fld>
            <a:endParaRPr lang="en-GB" noProof="0"/>
          </a:p>
        </p:txBody>
      </p:sp>
    </p:spTree>
    <p:extLst>
      <p:ext uri="{BB962C8B-B14F-4D97-AF65-F5344CB8AC3E}">
        <p14:creationId xmlns:p14="http://schemas.microsoft.com/office/powerpoint/2010/main" val="16889317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C4093E-2F7F-85EE-4AA9-E70A2A5BE13B}"/>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3253AADC-E956-5BE3-4E24-2B61190DE03B}"/>
              </a:ext>
            </a:extLst>
          </p:cNvPr>
          <p:cNvSpPr>
            <a:spLocks noGrp="1"/>
          </p:cNvSpPr>
          <p:nvPr>
            <p:ph type="title"/>
          </p:nvPr>
        </p:nvSpPr>
        <p:spPr/>
        <p:txBody>
          <a:bodyPr/>
          <a:lstStyle/>
          <a:p>
            <a:r>
              <a:rPr lang="en-GB">
                <a:latin typeface="Congenial SemiBold"/>
                <a:ea typeface="ADLaM Display"/>
                <a:cs typeface="ADLaM Display"/>
              </a:rPr>
              <a:t>Case study 2 : </a:t>
            </a:r>
            <a:r>
              <a:rPr lang="en-GB" b="1">
                <a:latin typeface="Congenial SemiBold"/>
                <a:ea typeface="ADLaM Display"/>
                <a:cs typeface="Calibri"/>
              </a:rPr>
              <a:t>Non-Homogeneous Background</a:t>
            </a:r>
            <a:endParaRPr lang="en-GB"/>
          </a:p>
        </p:txBody>
      </p:sp>
      <p:sp>
        <p:nvSpPr>
          <p:cNvPr id="4" name="Segnaposto data 3">
            <a:extLst>
              <a:ext uri="{FF2B5EF4-FFF2-40B4-BE49-F238E27FC236}">
                <a16:creationId xmlns:a16="http://schemas.microsoft.com/office/drawing/2014/main" id="{DCD379FB-EE17-AC59-18CB-69259B060A1D}"/>
              </a:ext>
            </a:extLst>
          </p:cNvPr>
          <p:cNvSpPr>
            <a:spLocks noGrp="1"/>
          </p:cNvSpPr>
          <p:nvPr>
            <p:ph type="dt" sz="half" idx="10"/>
          </p:nvPr>
        </p:nvSpPr>
        <p:spPr/>
        <p:txBody>
          <a:bodyPr/>
          <a:lstStyle/>
          <a:p>
            <a:r>
              <a:rPr lang="en-US" noProof="0"/>
              <a:t>04/03/2024</a:t>
            </a:r>
            <a:endParaRPr lang="en-GB" noProof="0"/>
          </a:p>
        </p:txBody>
      </p:sp>
      <p:pic>
        <p:nvPicPr>
          <p:cNvPr id="3" name="Picture 2">
            <a:extLst>
              <a:ext uri="{FF2B5EF4-FFF2-40B4-BE49-F238E27FC236}">
                <a16:creationId xmlns:a16="http://schemas.microsoft.com/office/drawing/2014/main" id="{A51A76DA-F476-C482-1EBB-5CE87FE0D859}"/>
              </a:ext>
            </a:extLst>
          </p:cNvPr>
          <p:cNvPicPr>
            <a:picLocks noChangeAspect="1"/>
          </p:cNvPicPr>
          <p:nvPr/>
        </p:nvPicPr>
        <p:blipFill>
          <a:blip r:embed="rId3"/>
          <a:stretch>
            <a:fillRect/>
          </a:stretch>
        </p:blipFill>
        <p:spPr>
          <a:xfrm>
            <a:off x="1572582" y="1062790"/>
            <a:ext cx="8866364" cy="5674896"/>
          </a:xfrm>
          <a:prstGeom prst="rect">
            <a:avLst/>
          </a:prstGeom>
        </p:spPr>
      </p:pic>
      <p:sp>
        <p:nvSpPr>
          <p:cNvPr id="6" name="Segnaposto numero diapositiva 5">
            <a:extLst>
              <a:ext uri="{FF2B5EF4-FFF2-40B4-BE49-F238E27FC236}">
                <a16:creationId xmlns:a16="http://schemas.microsoft.com/office/drawing/2014/main" id="{7F805EA0-A9C3-B82E-1526-3FC94E613ED8}"/>
              </a:ext>
            </a:extLst>
          </p:cNvPr>
          <p:cNvSpPr>
            <a:spLocks noGrp="1"/>
          </p:cNvSpPr>
          <p:nvPr>
            <p:ph type="sldNum" sz="quarter" idx="12"/>
          </p:nvPr>
        </p:nvSpPr>
        <p:spPr/>
        <p:txBody>
          <a:bodyPr/>
          <a:lstStyle/>
          <a:p>
            <a:fld id="{5959EF25-B0AF-4FA7-A848-0BAE4F234502}" type="slidenum">
              <a:rPr lang="en-GB" noProof="0" smtClean="0"/>
              <a:t>12</a:t>
            </a:fld>
            <a:endParaRPr lang="en-GB" noProof="0"/>
          </a:p>
        </p:txBody>
      </p:sp>
    </p:spTree>
    <p:extLst>
      <p:ext uri="{BB962C8B-B14F-4D97-AF65-F5344CB8AC3E}">
        <p14:creationId xmlns:p14="http://schemas.microsoft.com/office/powerpoint/2010/main" val="28458475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C4093E-2F7F-85EE-4AA9-E70A2A5BE13B}"/>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3253AADC-E956-5BE3-4E24-2B61190DE03B}"/>
              </a:ext>
            </a:extLst>
          </p:cNvPr>
          <p:cNvSpPr>
            <a:spLocks noGrp="1"/>
          </p:cNvSpPr>
          <p:nvPr>
            <p:ph type="title"/>
          </p:nvPr>
        </p:nvSpPr>
        <p:spPr/>
        <p:txBody>
          <a:bodyPr/>
          <a:lstStyle/>
          <a:p>
            <a:r>
              <a:rPr lang="en-GB">
                <a:latin typeface="Congenial SemiBold"/>
                <a:ea typeface="ADLaM Display"/>
                <a:cs typeface="ADLaM Display"/>
              </a:rPr>
              <a:t>Case study 2 : </a:t>
            </a:r>
            <a:r>
              <a:rPr lang="en-GB" b="1">
                <a:latin typeface="Congenial SemiBold"/>
                <a:ea typeface="ADLaM Display"/>
                <a:cs typeface="Calibri"/>
              </a:rPr>
              <a:t>Non-Homogeneous Background</a:t>
            </a:r>
            <a:endParaRPr lang="en-GB"/>
          </a:p>
        </p:txBody>
      </p:sp>
      <p:sp>
        <p:nvSpPr>
          <p:cNvPr id="4" name="Segnaposto data 3">
            <a:extLst>
              <a:ext uri="{FF2B5EF4-FFF2-40B4-BE49-F238E27FC236}">
                <a16:creationId xmlns:a16="http://schemas.microsoft.com/office/drawing/2014/main" id="{DCD379FB-EE17-AC59-18CB-69259B060A1D}"/>
              </a:ext>
            </a:extLst>
          </p:cNvPr>
          <p:cNvSpPr>
            <a:spLocks noGrp="1"/>
          </p:cNvSpPr>
          <p:nvPr>
            <p:ph type="dt" sz="half" idx="10"/>
          </p:nvPr>
        </p:nvSpPr>
        <p:spPr/>
        <p:txBody>
          <a:bodyPr/>
          <a:lstStyle/>
          <a:p>
            <a:r>
              <a:rPr lang="en-US" noProof="0"/>
              <a:t>04/03/2024</a:t>
            </a:r>
            <a:endParaRPr lang="en-GB" noProof="0"/>
          </a:p>
        </p:txBody>
      </p:sp>
      <p:sp>
        <p:nvSpPr>
          <p:cNvPr id="7" name="Segnaposto contenuto 2">
            <a:extLst>
              <a:ext uri="{FF2B5EF4-FFF2-40B4-BE49-F238E27FC236}">
                <a16:creationId xmlns:a16="http://schemas.microsoft.com/office/drawing/2014/main" id="{74F492B2-73E1-9389-5FB1-D13A9B76650F}"/>
              </a:ext>
            </a:extLst>
          </p:cNvPr>
          <p:cNvSpPr txBox="1">
            <a:spLocks/>
          </p:cNvSpPr>
          <p:nvPr/>
        </p:nvSpPr>
        <p:spPr>
          <a:xfrm>
            <a:off x="844016" y="1051146"/>
            <a:ext cx="11106514" cy="644402"/>
          </a:xfrm>
          <a:prstGeom prst="rect">
            <a:avLst/>
          </a:prstGeom>
        </p:spPr>
        <p:txBody>
          <a:bodyPr vert="horz" lIns="91440" tIns="45720" rIns="91440" bIns="45720" rtlCol="0" anchor="t">
            <a:normAutofit lnSpcReduction="10000"/>
          </a:bodyPr>
          <a:lstStyle>
            <a:lvl1pPr marL="0" indent="0" algn="l" defTabSz="914400" rtl="0" eaLnBrk="1" latinLnBrk="0" hangingPunct="1">
              <a:lnSpc>
                <a:spcPct val="90000"/>
              </a:lnSpc>
              <a:spcBef>
                <a:spcPts val="1000"/>
              </a:spcBef>
              <a:spcAft>
                <a:spcPts val="600"/>
              </a:spcAft>
              <a:buFont typeface="Arial" panose="020B0604020202020204" pitchFamily="34" charset="0"/>
              <a:buNone/>
              <a:defRPr sz="2000" kern="1200">
                <a:solidFill>
                  <a:schemeClr val="tx1"/>
                </a:solidFill>
                <a:latin typeface="Congenial Light" panose="02000503040000020004"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ongenial Light" panose="02000503040000020004"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ongenial Light" panose="02000503040000020004"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ongenial Light" panose="02000503040000020004"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ongenial Light" panose="02000503040000020004"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GB" sz="1800" b="1">
                <a:latin typeface="Congenial Light"/>
              </a:rPr>
              <a:t>Observation</a:t>
            </a:r>
            <a:r>
              <a:rPr lang="en-GB" sz="1800">
                <a:latin typeface="Congenial Light"/>
              </a:rPr>
              <a:t>: </a:t>
            </a:r>
            <a:r>
              <a:rPr lang="en-GB">
                <a:latin typeface="Calibri"/>
                <a:cs typeface="Calibri"/>
              </a:rPr>
              <a:t>leaf scorch disease is the only disease in the entire dataset that manifests with red/purplish spots.</a:t>
            </a:r>
            <a:endParaRPr lang="en-GB">
              <a:cs typeface="Calibri"/>
            </a:endParaRPr>
          </a:p>
        </p:txBody>
      </p:sp>
      <p:sp>
        <p:nvSpPr>
          <p:cNvPr id="10" name="Segnaposto contenuto 2">
            <a:extLst>
              <a:ext uri="{FF2B5EF4-FFF2-40B4-BE49-F238E27FC236}">
                <a16:creationId xmlns:a16="http://schemas.microsoft.com/office/drawing/2014/main" id="{651725B1-8A4D-C4CF-21BA-9ACC9F5C3863}"/>
              </a:ext>
            </a:extLst>
          </p:cNvPr>
          <p:cNvSpPr txBox="1">
            <a:spLocks/>
          </p:cNvSpPr>
          <p:nvPr/>
        </p:nvSpPr>
        <p:spPr>
          <a:xfrm>
            <a:off x="844016" y="2325525"/>
            <a:ext cx="11106514" cy="999125"/>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spcAft>
                <a:spcPts val="600"/>
              </a:spcAft>
              <a:buFont typeface="Arial" panose="020B0604020202020204" pitchFamily="34" charset="0"/>
              <a:buNone/>
              <a:defRPr sz="2000" kern="1200">
                <a:solidFill>
                  <a:schemeClr val="tx1"/>
                </a:solidFill>
                <a:latin typeface="Congenial Light" panose="02000503040000020004"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ongenial Light" panose="02000503040000020004"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ongenial Light" panose="02000503040000020004"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ongenial Light" panose="02000503040000020004"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ongenial Light" panose="02000503040000020004"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GB" sz="1800" b="1">
                <a:latin typeface="Congenial Light"/>
                <a:cs typeface="Calibri"/>
              </a:rPr>
              <a:t>Hypothesis: </a:t>
            </a:r>
            <a:r>
              <a:rPr lang="en-GB" sz="1800">
                <a:latin typeface="Congenial Light"/>
                <a:cs typeface="Calibri"/>
              </a:rPr>
              <a:t>our model correctly predict the leaf scorch disease in Strawberries by simply </a:t>
            </a:r>
            <a:r>
              <a:rPr lang="en-GB" sz="1800" b="1">
                <a:latin typeface="Congenial Light"/>
                <a:cs typeface="Calibri"/>
              </a:rPr>
              <a:t>correlating red/purplish spots (i.e., colour) with the leaf scorch disease (i.e., class)</a:t>
            </a:r>
            <a:r>
              <a:rPr lang="en-GB" sz="1800">
                <a:latin typeface="Congenial Light"/>
                <a:cs typeface="Calibri"/>
              </a:rPr>
              <a:t>, without having a deep characterization of the symptoms of the disease.</a:t>
            </a:r>
            <a:endParaRPr lang="en-US" sz="1800"/>
          </a:p>
          <a:p>
            <a:pPr algn="just"/>
            <a:endParaRPr lang="en-GB" b="1">
              <a:latin typeface="Congenial Light"/>
              <a:cs typeface="Calibri"/>
            </a:endParaRPr>
          </a:p>
        </p:txBody>
      </p:sp>
      <p:sp>
        <p:nvSpPr>
          <p:cNvPr id="11" name="Segnaposto contenuto 2">
            <a:extLst>
              <a:ext uri="{FF2B5EF4-FFF2-40B4-BE49-F238E27FC236}">
                <a16:creationId xmlns:a16="http://schemas.microsoft.com/office/drawing/2014/main" id="{890C8F95-831B-4402-994E-78CD0418F4BC}"/>
              </a:ext>
            </a:extLst>
          </p:cNvPr>
          <p:cNvSpPr txBox="1">
            <a:spLocks/>
          </p:cNvSpPr>
          <p:nvPr/>
        </p:nvSpPr>
        <p:spPr>
          <a:xfrm>
            <a:off x="844016" y="4033456"/>
            <a:ext cx="11106514" cy="1787401"/>
          </a:xfrm>
          <a:prstGeom prst="rect">
            <a:avLst/>
          </a:prstGeom>
        </p:spPr>
        <p:txBody>
          <a:bodyPr vert="horz" lIns="91440" tIns="45720" rIns="91440" bIns="45720" rtlCol="0" anchor="t">
            <a:normAutofit fontScale="25000" lnSpcReduction="20000"/>
          </a:bodyPr>
          <a:lstStyle>
            <a:lvl1pPr marL="0" indent="0" algn="l" defTabSz="914400" rtl="0" eaLnBrk="1" latinLnBrk="0" hangingPunct="1">
              <a:lnSpc>
                <a:spcPct val="90000"/>
              </a:lnSpc>
              <a:spcBef>
                <a:spcPts val="1000"/>
              </a:spcBef>
              <a:spcAft>
                <a:spcPts val="600"/>
              </a:spcAft>
              <a:buFont typeface="Arial" panose="020B0604020202020204" pitchFamily="34" charset="0"/>
              <a:buNone/>
              <a:defRPr sz="2000" kern="1200">
                <a:solidFill>
                  <a:schemeClr val="tx1"/>
                </a:solidFill>
                <a:latin typeface="Congenial Light" panose="02000503040000020004"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ongenial Light" panose="02000503040000020004"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ongenial Light" panose="02000503040000020004"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ongenial Light" panose="02000503040000020004"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ongenial Light" panose="02000503040000020004"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GB" sz="7200" b="1">
                <a:latin typeface="Congenial Light"/>
                <a:cs typeface="Calibri"/>
              </a:rPr>
              <a:t>Test: </a:t>
            </a:r>
            <a:r>
              <a:rPr lang="en-GB" sz="7200">
                <a:latin typeface="Congenial Light"/>
                <a:cs typeface="Calibri"/>
              </a:rPr>
              <a:t> </a:t>
            </a:r>
          </a:p>
          <a:p>
            <a:pPr algn="just"/>
            <a:r>
              <a:rPr lang="en-GB" sz="7200">
                <a:latin typeface="Congenial Light"/>
                <a:cs typeface="Calibri"/>
              </a:rPr>
              <a:t>1) we choose an image of a healthy leaf accurately classified by the model with a </a:t>
            </a:r>
            <a:r>
              <a:rPr lang="en-GB" sz="7200" b="1">
                <a:latin typeface="Congenial Light"/>
                <a:cs typeface="Calibri"/>
              </a:rPr>
              <a:t>high output probability.</a:t>
            </a:r>
            <a:endParaRPr lang="en-GB" sz="7200"/>
          </a:p>
          <a:p>
            <a:pPr algn="just"/>
            <a:r>
              <a:rPr lang="en-GB" sz="7200">
                <a:cs typeface="Calibri"/>
              </a:rPr>
              <a:t>2) we randomly </a:t>
            </a:r>
            <a:r>
              <a:rPr lang="en-GB" sz="7200" b="1">
                <a:cs typeface="Calibri"/>
              </a:rPr>
              <a:t>alter some pixels</a:t>
            </a:r>
            <a:r>
              <a:rPr lang="en-GB" sz="7200">
                <a:cs typeface="Calibri"/>
              </a:rPr>
              <a:t> in the image to red. </a:t>
            </a:r>
          </a:p>
          <a:p>
            <a:pPr algn="just"/>
            <a:r>
              <a:rPr lang="en-GB" sz="7200">
                <a:latin typeface="Congenial Light"/>
                <a:cs typeface="Calibri"/>
              </a:rPr>
              <a:t>3) we assess whether the presence of the red pixels influences our model’s prediction, potentially causing it to </a:t>
            </a:r>
            <a:r>
              <a:rPr lang="en-GB" sz="7200" b="1">
                <a:latin typeface="Congenial Light"/>
                <a:cs typeface="Calibri"/>
              </a:rPr>
              <a:t>misclassify the healthy image</a:t>
            </a:r>
            <a:r>
              <a:rPr lang="en-GB" sz="7200">
                <a:latin typeface="Congenial Light"/>
                <a:cs typeface="Calibri"/>
              </a:rPr>
              <a:t> as strawberry leaf scorch.</a:t>
            </a:r>
            <a:endParaRPr lang="en-GB" sz="7200"/>
          </a:p>
          <a:p>
            <a:pPr algn="just"/>
            <a:endParaRPr lang="en-GB">
              <a:solidFill>
                <a:srgbClr val="000000"/>
              </a:solidFill>
              <a:latin typeface="Congenial Light"/>
              <a:cs typeface="Calibri"/>
            </a:endParaRPr>
          </a:p>
        </p:txBody>
      </p:sp>
      <p:cxnSp>
        <p:nvCxnSpPr>
          <p:cNvPr id="12" name="Straight Arrow Connector 11">
            <a:extLst>
              <a:ext uri="{FF2B5EF4-FFF2-40B4-BE49-F238E27FC236}">
                <a16:creationId xmlns:a16="http://schemas.microsoft.com/office/drawing/2014/main" id="{38B18B32-D6AA-0712-5EFD-B986E8EBD63C}"/>
              </a:ext>
            </a:extLst>
          </p:cNvPr>
          <p:cNvCxnSpPr/>
          <p:nvPr/>
        </p:nvCxnSpPr>
        <p:spPr>
          <a:xfrm>
            <a:off x="5770178" y="1513490"/>
            <a:ext cx="7883" cy="638502"/>
          </a:xfrm>
          <a:prstGeom prst="straightConnector1">
            <a:avLst/>
          </a:prstGeom>
          <a:ln w="28575">
            <a:solidFill>
              <a:srgbClr val="0F406B"/>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129CD77-F09E-4CED-4A1C-3DA74D1E38EC}"/>
              </a:ext>
            </a:extLst>
          </p:cNvPr>
          <p:cNvCxnSpPr>
            <a:cxnSpLocks/>
          </p:cNvCxnSpPr>
          <p:nvPr/>
        </p:nvCxnSpPr>
        <p:spPr>
          <a:xfrm>
            <a:off x="5770178" y="3392214"/>
            <a:ext cx="7883" cy="638502"/>
          </a:xfrm>
          <a:prstGeom prst="straightConnector1">
            <a:avLst/>
          </a:prstGeom>
          <a:ln w="28575">
            <a:solidFill>
              <a:srgbClr val="0F406B"/>
            </a:solidFill>
            <a:tailEnd type="triangle"/>
          </a:ln>
        </p:spPr>
        <p:style>
          <a:lnRef idx="1">
            <a:schemeClr val="accent1"/>
          </a:lnRef>
          <a:fillRef idx="0">
            <a:schemeClr val="accent1"/>
          </a:fillRef>
          <a:effectRef idx="0">
            <a:schemeClr val="accent1"/>
          </a:effectRef>
          <a:fontRef idx="minor">
            <a:schemeClr val="tx1"/>
          </a:fontRef>
        </p:style>
      </p:cxnSp>
      <p:sp>
        <p:nvSpPr>
          <p:cNvPr id="3" name="Segnaposto piè di pagina 2">
            <a:extLst>
              <a:ext uri="{FF2B5EF4-FFF2-40B4-BE49-F238E27FC236}">
                <a16:creationId xmlns:a16="http://schemas.microsoft.com/office/drawing/2014/main" id="{82900CA1-8FD9-969D-5C85-50E842FA7EF5}"/>
              </a:ext>
            </a:extLst>
          </p:cNvPr>
          <p:cNvSpPr>
            <a:spLocks noGrp="1"/>
          </p:cNvSpPr>
          <p:nvPr>
            <p:ph type="ftr" sz="quarter" idx="11"/>
          </p:nvPr>
        </p:nvSpPr>
        <p:spPr/>
        <p:txBody>
          <a:bodyPr/>
          <a:lstStyle/>
          <a:p>
            <a:r>
              <a:rPr lang="en-US" noProof="0"/>
              <a:t>XAI presentation - Team 2 - Dataset 4</a:t>
            </a:r>
            <a:endParaRPr lang="en-GB" noProof="0"/>
          </a:p>
        </p:txBody>
      </p:sp>
      <p:sp>
        <p:nvSpPr>
          <p:cNvPr id="5" name="Segnaposto numero diapositiva 4">
            <a:extLst>
              <a:ext uri="{FF2B5EF4-FFF2-40B4-BE49-F238E27FC236}">
                <a16:creationId xmlns:a16="http://schemas.microsoft.com/office/drawing/2014/main" id="{9E11E3F0-8A5A-C34B-44C5-394685DDADFD}"/>
              </a:ext>
            </a:extLst>
          </p:cNvPr>
          <p:cNvSpPr>
            <a:spLocks noGrp="1"/>
          </p:cNvSpPr>
          <p:nvPr>
            <p:ph type="sldNum" sz="quarter" idx="12"/>
          </p:nvPr>
        </p:nvSpPr>
        <p:spPr/>
        <p:txBody>
          <a:bodyPr/>
          <a:lstStyle/>
          <a:p>
            <a:fld id="{5959EF25-B0AF-4FA7-A848-0BAE4F234502}" type="slidenum">
              <a:rPr lang="en-GB" noProof="0" smtClean="0"/>
              <a:t>13</a:t>
            </a:fld>
            <a:endParaRPr lang="en-GB" noProof="0"/>
          </a:p>
        </p:txBody>
      </p:sp>
    </p:spTree>
    <p:extLst>
      <p:ext uri="{BB962C8B-B14F-4D97-AF65-F5344CB8AC3E}">
        <p14:creationId xmlns:p14="http://schemas.microsoft.com/office/powerpoint/2010/main" val="41902831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C4093E-2F7F-85EE-4AA9-E70A2A5BE13B}"/>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3253AADC-E956-5BE3-4E24-2B61190DE03B}"/>
              </a:ext>
            </a:extLst>
          </p:cNvPr>
          <p:cNvSpPr>
            <a:spLocks noGrp="1"/>
          </p:cNvSpPr>
          <p:nvPr>
            <p:ph type="title"/>
          </p:nvPr>
        </p:nvSpPr>
        <p:spPr/>
        <p:txBody>
          <a:bodyPr/>
          <a:lstStyle/>
          <a:p>
            <a:r>
              <a:rPr lang="en-GB">
                <a:latin typeface="Congenial SemiBold"/>
                <a:ea typeface="ADLaM Display"/>
                <a:cs typeface="ADLaM Display"/>
              </a:rPr>
              <a:t>Case study 2 : </a:t>
            </a:r>
            <a:r>
              <a:rPr lang="en-GB" b="1">
                <a:latin typeface="Congenial SemiBold"/>
                <a:ea typeface="ADLaM Display"/>
                <a:cs typeface="Calibri"/>
              </a:rPr>
              <a:t>Non-Homogeneous Background</a:t>
            </a:r>
            <a:endParaRPr lang="en-GB"/>
          </a:p>
        </p:txBody>
      </p:sp>
      <p:sp>
        <p:nvSpPr>
          <p:cNvPr id="4" name="Segnaposto data 3">
            <a:extLst>
              <a:ext uri="{FF2B5EF4-FFF2-40B4-BE49-F238E27FC236}">
                <a16:creationId xmlns:a16="http://schemas.microsoft.com/office/drawing/2014/main" id="{DCD379FB-EE17-AC59-18CB-69259B060A1D}"/>
              </a:ext>
            </a:extLst>
          </p:cNvPr>
          <p:cNvSpPr>
            <a:spLocks noGrp="1"/>
          </p:cNvSpPr>
          <p:nvPr>
            <p:ph type="dt" sz="half" idx="10"/>
          </p:nvPr>
        </p:nvSpPr>
        <p:spPr/>
        <p:txBody>
          <a:bodyPr/>
          <a:lstStyle/>
          <a:p>
            <a:r>
              <a:rPr lang="en-US" noProof="0"/>
              <a:t>04/03/2024</a:t>
            </a:r>
            <a:endParaRPr lang="en-GB" noProof="0"/>
          </a:p>
        </p:txBody>
      </p:sp>
      <p:sp>
        <p:nvSpPr>
          <p:cNvPr id="13" name="Segnaposto contenuto 2">
            <a:extLst>
              <a:ext uri="{FF2B5EF4-FFF2-40B4-BE49-F238E27FC236}">
                <a16:creationId xmlns:a16="http://schemas.microsoft.com/office/drawing/2014/main" id="{3BAA6C98-A5F0-6966-9CA6-C5D89334EC22}"/>
              </a:ext>
            </a:extLst>
          </p:cNvPr>
          <p:cNvSpPr txBox="1">
            <a:spLocks/>
          </p:cNvSpPr>
          <p:nvPr/>
        </p:nvSpPr>
        <p:spPr>
          <a:xfrm>
            <a:off x="791464" y="1445284"/>
            <a:ext cx="3841239" cy="1879366"/>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1000"/>
              </a:spcBef>
              <a:spcAft>
                <a:spcPts val="600"/>
              </a:spcAft>
              <a:buFont typeface="Arial" panose="020B0604020202020204" pitchFamily="34" charset="0"/>
              <a:buNone/>
              <a:defRPr sz="2000" kern="1200">
                <a:solidFill>
                  <a:schemeClr val="tx1"/>
                </a:solidFill>
                <a:latin typeface="Congenial Light" panose="02000503040000020004"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ongenial Light" panose="02000503040000020004"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ongenial Light" panose="02000503040000020004"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ongenial Light" panose="02000503040000020004"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ongenial Light" panose="02000503040000020004"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GB" sz="1800" b="1">
                <a:latin typeface="Congenial Light"/>
              </a:rPr>
              <a:t>Results</a:t>
            </a:r>
            <a:r>
              <a:rPr lang="en-GB" sz="1800">
                <a:latin typeface="Congenial Light"/>
              </a:rPr>
              <a:t>: </a:t>
            </a:r>
            <a:r>
              <a:rPr lang="en-GB" sz="1800">
                <a:latin typeface="Congenial Light"/>
                <a:cs typeface="Calibri"/>
              </a:rPr>
              <a:t>the model misclassified the perturbed image with a confidence of 0.896 as a strawberry leaf scorch, indicating that the model has merely learned a correlation between ”red/purplish” colour and leaf scorch disease.</a:t>
            </a:r>
          </a:p>
        </p:txBody>
      </p:sp>
      <p:pic>
        <p:nvPicPr>
          <p:cNvPr id="3" name="Picture 2">
            <a:extLst>
              <a:ext uri="{FF2B5EF4-FFF2-40B4-BE49-F238E27FC236}">
                <a16:creationId xmlns:a16="http://schemas.microsoft.com/office/drawing/2014/main" id="{41A79F9B-8F2A-0F6A-9F2C-A6CFA1F1520B}"/>
              </a:ext>
            </a:extLst>
          </p:cNvPr>
          <p:cNvPicPr>
            <a:picLocks noChangeAspect="1"/>
          </p:cNvPicPr>
          <p:nvPr/>
        </p:nvPicPr>
        <p:blipFill>
          <a:blip r:embed="rId3"/>
          <a:stretch>
            <a:fillRect/>
          </a:stretch>
        </p:blipFill>
        <p:spPr>
          <a:xfrm>
            <a:off x="4877456" y="1524984"/>
            <a:ext cx="7127328" cy="4018236"/>
          </a:xfrm>
          <a:prstGeom prst="rect">
            <a:avLst/>
          </a:prstGeom>
        </p:spPr>
      </p:pic>
      <p:sp>
        <p:nvSpPr>
          <p:cNvPr id="8" name="Segnaposto contenuto 2">
            <a:extLst>
              <a:ext uri="{FF2B5EF4-FFF2-40B4-BE49-F238E27FC236}">
                <a16:creationId xmlns:a16="http://schemas.microsoft.com/office/drawing/2014/main" id="{3DE70831-333A-FDFA-5773-34A8CB4568E7}"/>
              </a:ext>
            </a:extLst>
          </p:cNvPr>
          <p:cNvSpPr txBox="1">
            <a:spLocks/>
          </p:cNvSpPr>
          <p:nvPr/>
        </p:nvSpPr>
        <p:spPr>
          <a:xfrm>
            <a:off x="8621670" y="1116835"/>
            <a:ext cx="3302583" cy="499885"/>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spcAft>
                <a:spcPts val="600"/>
              </a:spcAft>
              <a:buFont typeface="Arial" panose="020B0604020202020204" pitchFamily="34" charset="0"/>
              <a:buNone/>
              <a:defRPr sz="2000" kern="1200">
                <a:solidFill>
                  <a:schemeClr val="tx1"/>
                </a:solidFill>
                <a:latin typeface="Congenial Light" panose="02000503040000020004"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ongenial Light" panose="02000503040000020004"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ongenial Light" panose="02000503040000020004"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ongenial Light" panose="02000503040000020004"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ongenial Light" panose="02000503040000020004"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GB" sz="1400">
                <a:latin typeface="Congenial Light"/>
                <a:cs typeface="Calibri"/>
              </a:rPr>
              <a:t>600 altered pixels of the 256x256 image (0.09% perturbation).</a:t>
            </a:r>
            <a:endParaRPr lang="en-US" sz="1400"/>
          </a:p>
        </p:txBody>
      </p:sp>
      <p:sp>
        <p:nvSpPr>
          <p:cNvPr id="9" name="Segnaposto contenuto 2">
            <a:extLst>
              <a:ext uri="{FF2B5EF4-FFF2-40B4-BE49-F238E27FC236}">
                <a16:creationId xmlns:a16="http://schemas.microsoft.com/office/drawing/2014/main" id="{E21199AD-2885-6DCC-A870-581BE63686A7}"/>
              </a:ext>
            </a:extLst>
          </p:cNvPr>
          <p:cNvSpPr txBox="1">
            <a:spLocks/>
          </p:cNvSpPr>
          <p:nvPr/>
        </p:nvSpPr>
        <p:spPr>
          <a:xfrm>
            <a:off x="791464" y="3888939"/>
            <a:ext cx="3841239" cy="1879366"/>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1000"/>
              </a:spcBef>
              <a:spcAft>
                <a:spcPts val="600"/>
              </a:spcAft>
              <a:buFont typeface="Arial" panose="020B0604020202020204" pitchFamily="34" charset="0"/>
              <a:buNone/>
              <a:defRPr sz="2000" kern="1200">
                <a:solidFill>
                  <a:schemeClr val="tx1"/>
                </a:solidFill>
                <a:latin typeface="Congenial Light" panose="02000503040000020004"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ongenial Light" panose="02000503040000020004"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ongenial Light" panose="02000503040000020004"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ongenial Light" panose="02000503040000020004"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ongenial Light" panose="02000503040000020004"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GB" sz="1800" b="1">
                <a:latin typeface="Congenial Light"/>
              </a:rPr>
              <a:t>Conclusions</a:t>
            </a:r>
            <a:r>
              <a:rPr lang="en-GB" sz="1800">
                <a:latin typeface="Congenial Light"/>
              </a:rPr>
              <a:t>: </a:t>
            </a:r>
            <a:r>
              <a:rPr lang="en-GB" sz="1800">
                <a:latin typeface="Congenial Light"/>
                <a:cs typeface="Calibri"/>
              </a:rPr>
              <a:t>XAI techniques have highlighted  1) limitation of our model in understating the specific characteristics of the leaf scorch disease and 2) challenges in dealing with images with non-normalize backgrounds.</a:t>
            </a:r>
            <a:endParaRPr lang="en-GB"/>
          </a:p>
        </p:txBody>
      </p:sp>
      <p:cxnSp>
        <p:nvCxnSpPr>
          <p:cNvPr id="14" name="Straight Arrow Connector 13">
            <a:extLst>
              <a:ext uri="{FF2B5EF4-FFF2-40B4-BE49-F238E27FC236}">
                <a16:creationId xmlns:a16="http://schemas.microsoft.com/office/drawing/2014/main" id="{1B7F2187-5C66-12EF-CD53-354EB84D89A1}"/>
              </a:ext>
            </a:extLst>
          </p:cNvPr>
          <p:cNvCxnSpPr/>
          <p:nvPr/>
        </p:nvCxnSpPr>
        <p:spPr>
          <a:xfrm>
            <a:off x="10972800" y="5282379"/>
            <a:ext cx="1037304" cy="4917"/>
          </a:xfrm>
          <a:prstGeom prst="straightConnector1">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88F12B00-43F6-93AE-9F08-F72297394F7F}"/>
              </a:ext>
            </a:extLst>
          </p:cNvPr>
          <p:cNvCxnSpPr>
            <a:cxnSpLocks/>
          </p:cNvCxnSpPr>
          <p:nvPr/>
        </p:nvCxnSpPr>
        <p:spPr>
          <a:xfrm flipV="1">
            <a:off x="8625348" y="5533101"/>
            <a:ext cx="1246239" cy="7373"/>
          </a:xfrm>
          <a:prstGeom prst="straightConnector1">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5" name="Segnaposto piè di pagina 4">
            <a:extLst>
              <a:ext uri="{FF2B5EF4-FFF2-40B4-BE49-F238E27FC236}">
                <a16:creationId xmlns:a16="http://schemas.microsoft.com/office/drawing/2014/main" id="{E04F31A5-FCF5-3621-E645-23BF1EC04424}"/>
              </a:ext>
            </a:extLst>
          </p:cNvPr>
          <p:cNvSpPr>
            <a:spLocks noGrp="1"/>
          </p:cNvSpPr>
          <p:nvPr>
            <p:ph type="ftr" sz="quarter" idx="11"/>
          </p:nvPr>
        </p:nvSpPr>
        <p:spPr/>
        <p:txBody>
          <a:bodyPr/>
          <a:lstStyle/>
          <a:p>
            <a:r>
              <a:rPr lang="en-US" noProof="0"/>
              <a:t>XAI presentation - Team 2 - Dataset 4</a:t>
            </a:r>
            <a:endParaRPr lang="en-GB" noProof="0"/>
          </a:p>
        </p:txBody>
      </p:sp>
      <p:sp>
        <p:nvSpPr>
          <p:cNvPr id="6" name="Segnaposto numero diapositiva 5">
            <a:extLst>
              <a:ext uri="{FF2B5EF4-FFF2-40B4-BE49-F238E27FC236}">
                <a16:creationId xmlns:a16="http://schemas.microsoft.com/office/drawing/2014/main" id="{D8C7DEFE-CA7A-C1F1-E5D6-5C9AC5033E19}"/>
              </a:ext>
            </a:extLst>
          </p:cNvPr>
          <p:cNvSpPr>
            <a:spLocks noGrp="1"/>
          </p:cNvSpPr>
          <p:nvPr>
            <p:ph type="sldNum" sz="quarter" idx="12"/>
          </p:nvPr>
        </p:nvSpPr>
        <p:spPr/>
        <p:txBody>
          <a:bodyPr/>
          <a:lstStyle/>
          <a:p>
            <a:fld id="{5959EF25-B0AF-4FA7-A848-0BAE4F234502}" type="slidenum">
              <a:rPr lang="en-GB" noProof="0" smtClean="0"/>
              <a:t>14</a:t>
            </a:fld>
            <a:endParaRPr lang="en-GB" noProof="0"/>
          </a:p>
        </p:txBody>
      </p:sp>
    </p:spTree>
    <p:extLst>
      <p:ext uri="{BB962C8B-B14F-4D97-AF65-F5344CB8AC3E}">
        <p14:creationId xmlns:p14="http://schemas.microsoft.com/office/powerpoint/2010/main" val="40697910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C4093E-2F7F-85EE-4AA9-E70A2A5BE13B}"/>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3253AADC-E956-5BE3-4E24-2B61190DE03B}"/>
              </a:ext>
            </a:extLst>
          </p:cNvPr>
          <p:cNvSpPr>
            <a:spLocks noGrp="1"/>
          </p:cNvSpPr>
          <p:nvPr>
            <p:ph type="title"/>
          </p:nvPr>
        </p:nvSpPr>
        <p:spPr/>
        <p:txBody>
          <a:bodyPr/>
          <a:lstStyle/>
          <a:p>
            <a:r>
              <a:rPr lang="en-GB">
                <a:latin typeface="Congenial SemiBold"/>
                <a:ea typeface="ADLaM Display"/>
                <a:cs typeface="ADLaM Display"/>
              </a:rPr>
              <a:t>Case study 3 : </a:t>
            </a:r>
            <a:r>
              <a:rPr lang="en-GB" b="1">
                <a:latin typeface="Congenial SemiBold"/>
                <a:ea typeface="ADLaM Display"/>
                <a:cs typeface="Calibri"/>
              </a:rPr>
              <a:t>Low Confidence Predictions</a:t>
            </a:r>
            <a:endParaRPr lang="en-GB"/>
          </a:p>
        </p:txBody>
      </p:sp>
      <p:sp>
        <p:nvSpPr>
          <p:cNvPr id="4" name="Segnaposto data 3">
            <a:extLst>
              <a:ext uri="{FF2B5EF4-FFF2-40B4-BE49-F238E27FC236}">
                <a16:creationId xmlns:a16="http://schemas.microsoft.com/office/drawing/2014/main" id="{DCD379FB-EE17-AC59-18CB-69259B060A1D}"/>
              </a:ext>
            </a:extLst>
          </p:cNvPr>
          <p:cNvSpPr>
            <a:spLocks noGrp="1"/>
          </p:cNvSpPr>
          <p:nvPr>
            <p:ph type="dt" sz="half" idx="10"/>
          </p:nvPr>
        </p:nvSpPr>
        <p:spPr/>
        <p:txBody>
          <a:bodyPr/>
          <a:lstStyle/>
          <a:p>
            <a:r>
              <a:rPr lang="en-US" noProof="0"/>
              <a:t>04/03/2024</a:t>
            </a:r>
            <a:endParaRPr lang="en-GB" noProof="0"/>
          </a:p>
        </p:txBody>
      </p:sp>
      <p:sp>
        <p:nvSpPr>
          <p:cNvPr id="13" name="Segnaposto contenuto 2">
            <a:extLst>
              <a:ext uri="{FF2B5EF4-FFF2-40B4-BE49-F238E27FC236}">
                <a16:creationId xmlns:a16="http://schemas.microsoft.com/office/drawing/2014/main" id="{3BAA6C98-A5F0-6966-9CA6-C5D89334EC22}"/>
              </a:ext>
            </a:extLst>
          </p:cNvPr>
          <p:cNvSpPr txBox="1">
            <a:spLocks/>
          </p:cNvSpPr>
          <p:nvPr/>
        </p:nvSpPr>
        <p:spPr>
          <a:xfrm>
            <a:off x="896568" y="1064284"/>
            <a:ext cx="10856895" cy="710091"/>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spcAft>
                <a:spcPts val="600"/>
              </a:spcAft>
              <a:buFont typeface="Arial" panose="020B0604020202020204" pitchFamily="34" charset="0"/>
              <a:buNone/>
              <a:defRPr sz="2000" kern="1200">
                <a:solidFill>
                  <a:schemeClr val="tx1"/>
                </a:solidFill>
                <a:latin typeface="Congenial Light" panose="02000503040000020004"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ongenial Light" panose="02000503040000020004"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ongenial Light" panose="02000503040000020004"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ongenial Light" panose="02000503040000020004"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ongenial Light" panose="02000503040000020004"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GB" sz="1800" b="1">
                <a:latin typeface="Congenial Light"/>
              </a:rPr>
              <a:t>Motivations</a:t>
            </a:r>
            <a:r>
              <a:rPr lang="en-GB">
                <a:latin typeface="Congenial Light"/>
              </a:rPr>
              <a:t>: why our model demonstrates low confidence for certain predictions and which features of the images contribute to this lack of confidence ? </a:t>
            </a:r>
            <a:endParaRPr lang="en-US" b="1">
              <a:latin typeface="Congenial Light"/>
            </a:endParaRPr>
          </a:p>
        </p:txBody>
      </p:sp>
      <p:pic>
        <p:nvPicPr>
          <p:cNvPr id="3" name="Picture 2">
            <a:extLst>
              <a:ext uri="{FF2B5EF4-FFF2-40B4-BE49-F238E27FC236}">
                <a16:creationId xmlns:a16="http://schemas.microsoft.com/office/drawing/2014/main" id="{9A91772A-8E9E-C80E-0012-C931EBD7A679}"/>
              </a:ext>
            </a:extLst>
          </p:cNvPr>
          <p:cNvPicPr>
            <a:picLocks noChangeAspect="1"/>
          </p:cNvPicPr>
          <p:nvPr/>
        </p:nvPicPr>
        <p:blipFill>
          <a:blip r:embed="rId3"/>
          <a:stretch>
            <a:fillRect/>
          </a:stretch>
        </p:blipFill>
        <p:spPr>
          <a:xfrm>
            <a:off x="3047998" y="1883019"/>
            <a:ext cx="6017175" cy="3367856"/>
          </a:xfrm>
          <a:prstGeom prst="rect">
            <a:avLst/>
          </a:prstGeom>
        </p:spPr>
      </p:pic>
      <p:sp>
        <p:nvSpPr>
          <p:cNvPr id="5" name="Segnaposto contenuto 2">
            <a:extLst>
              <a:ext uri="{FF2B5EF4-FFF2-40B4-BE49-F238E27FC236}">
                <a16:creationId xmlns:a16="http://schemas.microsoft.com/office/drawing/2014/main" id="{5964E098-56E4-B508-299C-BFCBAA587F5E}"/>
              </a:ext>
            </a:extLst>
          </p:cNvPr>
          <p:cNvSpPr txBox="1">
            <a:spLocks/>
          </p:cNvSpPr>
          <p:nvPr/>
        </p:nvSpPr>
        <p:spPr>
          <a:xfrm>
            <a:off x="870291" y="5557457"/>
            <a:ext cx="10909447" cy="631263"/>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spcAft>
                <a:spcPts val="600"/>
              </a:spcAft>
              <a:buFont typeface="Arial" panose="020B0604020202020204" pitchFamily="34" charset="0"/>
              <a:buNone/>
              <a:defRPr sz="2000" kern="1200">
                <a:solidFill>
                  <a:schemeClr val="tx1"/>
                </a:solidFill>
                <a:latin typeface="Congenial Light" panose="02000503040000020004"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ongenial Light" panose="02000503040000020004"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ongenial Light" panose="02000503040000020004"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ongenial Light" panose="02000503040000020004"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ongenial Light" panose="02000503040000020004"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GB" sz="1800" b="1">
                <a:latin typeface="Congenial Light"/>
              </a:rPr>
              <a:t>Observation: </a:t>
            </a:r>
            <a:r>
              <a:rPr lang="en-GB" sz="1800">
                <a:latin typeface="Congenial Light"/>
              </a:rPr>
              <a:t>Images with an </a:t>
            </a:r>
            <a:r>
              <a:rPr lang="en-GB" sz="1800" b="1">
                <a:latin typeface="Congenial Light"/>
              </a:rPr>
              <a:t>excessively high level of brightness</a:t>
            </a:r>
            <a:r>
              <a:rPr lang="en-GB" sz="1800">
                <a:latin typeface="Congenial Light"/>
              </a:rPr>
              <a:t> corresponded to the </a:t>
            </a:r>
            <a:r>
              <a:rPr lang="en-GB" sz="1800" b="1">
                <a:latin typeface="Congenial Light"/>
              </a:rPr>
              <a:t>lowest prediction probabilities</a:t>
            </a:r>
            <a:endParaRPr lang="en-US" sz="1800" b="1">
              <a:latin typeface="Congenial Light"/>
            </a:endParaRPr>
          </a:p>
        </p:txBody>
      </p:sp>
      <p:sp>
        <p:nvSpPr>
          <p:cNvPr id="6" name="Oval 5">
            <a:extLst>
              <a:ext uri="{FF2B5EF4-FFF2-40B4-BE49-F238E27FC236}">
                <a16:creationId xmlns:a16="http://schemas.microsoft.com/office/drawing/2014/main" id="{C25723CC-3EDC-4D50-A539-912915789569}"/>
              </a:ext>
            </a:extLst>
          </p:cNvPr>
          <p:cNvSpPr/>
          <p:nvPr/>
        </p:nvSpPr>
        <p:spPr>
          <a:xfrm>
            <a:off x="3603183" y="5014451"/>
            <a:ext cx="630621" cy="249620"/>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3EAF21D8-25FC-97A6-4AEC-8650AF7BDF31}"/>
              </a:ext>
            </a:extLst>
          </p:cNvPr>
          <p:cNvSpPr/>
          <p:nvPr/>
        </p:nvSpPr>
        <p:spPr>
          <a:xfrm>
            <a:off x="6165079" y="5027588"/>
            <a:ext cx="630621" cy="249620"/>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egnaposto piè di pagina 7">
            <a:extLst>
              <a:ext uri="{FF2B5EF4-FFF2-40B4-BE49-F238E27FC236}">
                <a16:creationId xmlns:a16="http://schemas.microsoft.com/office/drawing/2014/main" id="{D7850A11-C893-933F-9C37-0D9FDFE739C1}"/>
              </a:ext>
            </a:extLst>
          </p:cNvPr>
          <p:cNvSpPr>
            <a:spLocks noGrp="1"/>
          </p:cNvSpPr>
          <p:nvPr>
            <p:ph type="ftr" sz="quarter" idx="11"/>
          </p:nvPr>
        </p:nvSpPr>
        <p:spPr/>
        <p:txBody>
          <a:bodyPr/>
          <a:lstStyle/>
          <a:p>
            <a:r>
              <a:rPr lang="en-US" noProof="0"/>
              <a:t>XAI presentation - Team 2 - Dataset 4</a:t>
            </a:r>
            <a:endParaRPr lang="en-GB" noProof="0"/>
          </a:p>
        </p:txBody>
      </p:sp>
      <p:sp>
        <p:nvSpPr>
          <p:cNvPr id="9" name="Segnaposto numero diapositiva 8">
            <a:extLst>
              <a:ext uri="{FF2B5EF4-FFF2-40B4-BE49-F238E27FC236}">
                <a16:creationId xmlns:a16="http://schemas.microsoft.com/office/drawing/2014/main" id="{602C9AA5-33E6-578C-9075-D1261FA1F6F4}"/>
              </a:ext>
            </a:extLst>
          </p:cNvPr>
          <p:cNvSpPr>
            <a:spLocks noGrp="1"/>
          </p:cNvSpPr>
          <p:nvPr>
            <p:ph type="sldNum" sz="quarter" idx="12"/>
          </p:nvPr>
        </p:nvSpPr>
        <p:spPr/>
        <p:txBody>
          <a:bodyPr/>
          <a:lstStyle/>
          <a:p>
            <a:fld id="{5959EF25-B0AF-4FA7-A848-0BAE4F234502}" type="slidenum">
              <a:rPr lang="en-GB" noProof="0" smtClean="0"/>
              <a:t>15</a:t>
            </a:fld>
            <a:endParaRPr lang="en-GB" noProof="0"/>
          </a:p>
        </p:txBody>
      </p:sp>
    </p:spTree>
    <p:extLst>
      <p:ext uri="{BB962C8B-B14F-4D97-AF65-F5344CB8AC3E}">
        <p14:creationId xmlns:p14="http://schemas.microsoft.com/office/powerpoint/2010/main" val="29289744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C4093E-2F7F-85EE-4AA9-E70A2A5BE13B}"/>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3253AADC-E956-5BE3-4E24-2B61190DE03B}"/>
              </a:ext>
            </a:extLst>
          </p:cNvPr>
          <p:cNvSpPr>
            <a:spLocks noGrp="1"/>
          </p:cNvSpPr>
          <p:nvPr>
            <p:ph type="title"/>
          </p:nvPr>
        </p:nvSpPr>
        <p:spPr/>
        <p:txBody>
          <a:bodyPr/>
          <a:lstStyle/>
          <a:p>
            <a:r>
              <a:rPr lang="en-GB">
                <a:latin typeface="Congenial SemiBold"/>
                <a:ea typeface="ADLaM Display"/>
                <a:cs typeface="ADLaM Display"/>
              </a:rPr>
              <a:t>Case study 3 : </a:t>
            </a:r>
            <a:r>
              <a:rPr lang="en-GB" b="1">
                <a:latin typeface="Congenial SemiBold"/>
                <a:ea typeface="ADLaM Display"/>
                <a:cs typeface="Calibri"/>
              </a:rPr>
              <a:t>Low Confidence Predictions</a:t>
            </a:r>
            <a:endParaRPr lang="en-GB"/>
          </a:p>
        </p:txBody>
      </p:sp>
      <p:sp>
        <p:nvSpPr>
          <p:cNvPr id="4" name="Segnaposto data 3">
            <a:extLst>
              <a:ext uri="{FF2B5EF4-FFF2-40B4-BE49-F238E27FC236}">
                <a16:creationId xmlns:a16="http://schemas.microsoft.com/office/drawing/2014/main" id="{DCD379FB-EE17-AC59-18CB-69259B060A1D}"/>
              </a:ext>
            </a:extLst>
          </p:cNvPr>
          <p:cNvSpPr>
            <a:spLocks noGrp="1"/>
          </p:cNvSpPr>
          <p:nvPr>
            <p:ph type="dt" sz="half" idx="10"/>
          </p:nvPr>
        </p:nvSpPr>
        <p:spPr/>
        <p:txBody>
          <a:bodyPr/>
          <a:lstStyle/>
          <a:p>
            <a:r>
              <a:rPr lang="en-US" noProof="0"/>
              <a:t>04/03/2024</a:t>
            </a:r>
            <a:endParaRPr lang="en-GB" noProof="0"/>
          </a:p>
        </p:txBody>
      </p:sp>
      <p:sp>
        <p:nvSpPr>
          <p:cNvPr id="5" name="Segnaposto contenuto 2">
            <a:extLst>
              <a:ext uri="{FF2B5EF4-FFF2-40B4-BE49-F238E27FC236}">
                <a16:creationId xmlns:a16="http://schemas.microsoft.com/office/drawing/2014/main" id="{5964E098-56E4-B508-299C-BFCBAA587F5E}"/>
              </a:ext>
            </a:extLst>
          </p:cNvPr>
          <p:cNvSpPr txBox="1">
            <a:spLocks/>
          </p:cNvSpPr>
          <p:nvPr/>
        </p:nvSpPr>
        <p:spPr>
          <a:xfrm>
            <a:off x="844015" y="4585250"/>
            <a:ext cx="10686102" cy="1656021"/>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1000"/>
              </a:spcBef>
              <a:spcAft>
                <a:spcPts val="600"/>
              </a:spcAft>
              <a:buFont typeface="Arial" panose="020B0604020202020204" pitchFamily="34" charset="0"/>
              <a:buNone/>
              <a:defRPr sz="2000" kern="1200">
                <a:solidFill>
                  <a:schemeClr val="tx1"/>
                </a:solidFill>
                <a:latin typeface="Congenial Light" panose="02000503040000020004"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ongenial Light" panose="02000503040000020004"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ongenial Light" panose="02000503040000020004"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ongenial Light" panose="02000503040000020004"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ongenial Light" panose="02000503040000020004"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GB" sz="1600" b="1">
                <a:latin typeface="Congenial Light"/>
                <a:cs typeface="Calibri"/>
              </a:rPr>
              <a:t>Results:</a:t>
            </a:r>
            <a:endParaRPr lang="en-US" sz="1600"/>
          </a:p>
          <a:p>
            <a:pPr marL="342900" indent="-342900" algn="just">
              <a:spcBef>
                <a:spcPts val="0"/>
              </a:spcBef>
              <a:spcAft>
                <a:spcPts val="0"/>
              </a:spcAft>
              <a:buAutoNum type="arabicParenR"/>
            </a:pPr>
            <a:r>
              <a:rPr lang="en-GB" sz="1600">
                <a:latin typeface="Congenial Light"/>
                <a:cs typeface="Calibri"/>
              </a:rPr>
              <a:t>The model’s prediction seems to be sound even under these extreme illuminance conditions.</a:t>
            </a:r>
            <a:endParaRPr lang="en-GB" sz="1600"/>
          </a:p>
          <a:p>
            <a:pPr marL="342900" indent="-342900" algn="just">
              <a:buAutoNum type="arabicParenR"/>
            </a:pPr>
            <a:r>
              <a:rPr lang="en-GB" sz="1600">
                <a:latin typeface="Congenial Light"/>
                <a:cs typeface="Calibri"/>
              </a:rPr>
              <a:t>Guiding developers  in tuning data augmentation techniques to generate images that more closely resemble real-world illuminance condition.</a:t>
            </a:r>
            <a:endParaRPr lang="en-GB" sz="1600"/>
          </a:p>
          <a:p>
            <a:pPr marL="342900" indent="-342900" algn="just">
              <a:buAutoNum type="arabicParenR"/>
            </a:pPr>
            <a:r>
              <a:rPr lang="en-GB" sz="1600">
                <a:latin typeface="Congenial Light"/>
                <a:cs typeface="Calibri"/>
              </a:rPr>
              <a:t>Guidance for end-users in classifying plants that are not well recognizable due to the low image quality.</a:t>
            </a:r>
            <a:endParaRPr lang="en-GB" sz="1600"/>
          </a:p>
          <a:p>
            <a:pPr algn="just"/>
            <a:endParaRPr lang="en-GB" sz="1600" b="1">
              <a:latin typeface="Congenial Light"/>
            </a:endParaRPr>
          </a:p>
        </p:txBody>
      </p:sp>
      <p:pic>
        <p:nvPicPr>
          <p:cNvPr id="6" name="Picture 5">
            <a:extLst>
              <a:ext uri="{FF2B5EF4-FFF2-40B4-BE49-F238E27FC236}">
                <a16:creationId xmlns:a16="http://schemas.microsoft.com/office/drawing/2014/main" id="{3BC517B2-A561-8DAF-7ED8-939209BA7346}"/>
              </a:ext>
            </a:extLst>
          </p:cNvPr>
          <p:cNvPicPr>
            <a:picLocks noChangeAspect="1"/>
          </p:cNvPicPr>
          <p:nvPr/>
        </p:nvPicPr>
        <p:blipFill>
          <a:blip r:embed="rId3"/>
          <a:stretch>
            <a:fillRect/>
          </a:stretch>
        </p:blipFill>
        <p:spPr>
          <a:xfrm>
            <a:off x="604345" y="997047"/>
            <a:ext cx="10694277" cy="3445012"/>
          </a:xfrm>
          <a:prstGeom prst="rect">
            <a:avLst/>
          </a:prstGeom>
        </p:spPr>
      </p:pic>
      <p:sp>
        <p:nvSpPr>
          <p:cNvPr id="3" name="Segnaposto piè di pagina 2">
            <a:extLst>
              <a:ext uri="{FF2B5EF4-FFF2-40B4-BE49-F238E27FC236}">
                <a16:creationId xmlns:a16="http://schemas.microsoft.com/office/drawing/2014/main" id="{93B034CB-483D-46F7-675A-223DE1DFC172}"/>
              </a:ext>
            </a:extLst>
          </p:cNvPr>
          <p:cNvSpPr>
            <a:spLocks noGrp="1"/>
          </p:cNvSpPr>
          <p:nvPr>
            <p:ph type="ftr" sz="quarter" idx="11"/>
          </p:nvPr>
        </p:nvSpPr>
        <p:spPr/>
        <p:txBody>
          <a:bodyPr/>
          <a:lstStyle/>
          <a:p>
            <a:r>
              <a:rPr lang="en-US" noProof="0"/>
              <a:t>XAI presentation - Team 2 - Dataset 4</a:t>
            </a:r>
            <a:endParaRPr lang="en-GB" noProof="0"/>
          </a:p>
        </p:txBody>
      </p:sp>
      <p:sp>
        <p:nvSpPr>
          <p:cNvPr id="7" name="Segnaposto numero diapositiva 6">
            <a:extLst>
              <a:ext uri="{FF2B5EF4-FFF2-40B4-BE49-F238E27FC236}">
                <a16:creationId xmlns:a16="http://schemas.microsoft.com/office/drawing/2014/main" id="{C96E905D-7EB8-892E-B740-0DD3CAD59517}"/>
              </a:ext>
            </a:extLst>
          </p:cNvPr>
          <p:cNvSpPr>
            <a:spLocks noGrp="1"/>
          </p:cNvSpPr>
          <p:nvPr>
            <p:ph type="sldNum" sz="quarter" idx="12"/>
          </p:nvPr>
        </p:nvSpPr>
        <p:spPr/>
        <p:txBody>
          <a:bodyPr/>
          <a:lstStyle/>
          <a:p>
            <a:fld id="{5959EF25-B0AF-4FA7-A848-0BAE4F234502}" type="slidenum">
              <a:rPr lang="en-GB" noProof="0" smtClean="0"/>
              <a:t>16</a:t>
            </a:fld>
            <a:endParaRPr lang="en-GB" noProof="0"/>
          </a:p>
        </p:txBody>
      </p:sp>
    </p:spTree>
    <p:extLst>
      <p:ext uri="{BB962C8B-B14F-4D97-AF65-F5344CB8AC3E}">
        <p14:creationId xmlns:p14="http://schemas.microsoft.com/office/powerpoint/2010/main" val="1640561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C4093E-2F7F-85EE-4AA9-E70A2A5BE13B}"/>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3253AADC-E956-5BE3-4E24-2B61190DE03B}"/>
              </a:ext>
            </a:extLst>
          </p:cNvPr>
          <p:cNvSpPr>
            <a:spLocks noGrp="1"/>
          </p:cNvSpPr>
          <p:nvPr>
            <p:ph type="title"/>
          </p:nvPr>
        </p:nvSpPr>
        <p:spPr/>
        <p:txBody>
          <a:bodyPr/>
          <a:lstStyle/>
          <a:p>
            <a:r>
              <a:rPr lang="en-GB">
                <a:latin typeface="Congenial SemiBold"/>
                <a:ea typeface="ADLaM Display"/>
                <a:cs typeface="ADLaM Display"/>
              </a:rPr>
              <a:t>Case study 4 : </a:t>
            </a:r>
            <a:r>
              <a:rPr lang="en-GB" b="1">
                <a:latin typeface="Congenial SemiBold"/>
                <a:ea typeface="ADLaM Display"/>
                <a:cs typeface="Calibri"/>
              </a:rPr>
              <a:t>High Confidence Predictions</a:t>
            </a:r>
            <a:endParaRPr lang="en-GB"/>
          </a:p>
        </p:txBody>
      </p:sp>
      <p:sp>
        <p:nvSpPr>
          <p:cNvPr id="4" name="Segnaposto data 3">
            <a:extLst>
              <a:ext uri="{FF2B5EF4-FFF2-40B4-BE49-F238E27FC236}">
                <a16:creationId xmlns:a16="http://schemas.microsoft.com/office/drawing/2014/main" id="{DCD379FB-EE17-AC59-18CB-69259B060A1D}"/>
              </a:ext>
            </a:extLst>
          </p:cNvPr>
          <p:cNvSpPr>
            <a:spLocks noGrp="1"/>
          </p:cNvSpPr>
          <p:nvPr>
            <p:ph type="dt" sz="half" idx="10"/>
          </p:nvPr>
        </p:nvSpPr>
        <p:spPr/>
        <p:txBody>
          <a:bodyPr/>
          <a:lstStyle/>
          <a:p>
            <a:r>
              <a:rPr lang="en-US" noProof="0"/>
              <a:t>04/03/2024</a:t>
            </a:r>
            <a:endParaRPr lang="en-GB" noProof="0"/>
          </a:p>
        </p:txBody>
      </p:sp>
      <p:sp>
        <p:nvSpPr>
          <p:cNvPr id="13" name="Segnaposto contenuto 2">
            <a:extLst>
              <a:ext uri="{FF2B5EF4-FFF2-40B4-BE49-F238E27FC236}">
                <a16:creationId xmlns:a16="http://schemas.microsoft.com/office/drawing/2014/main" id="{3BAA6C98-A5F0-6966-9CA6-C5D89334EC22}"/>
              </a:ext>
            </a:extLst>
          </p:cNvPr>
          <p:cNvSpPr txBox="1">
            <a:spLocks/>
          </p:cNvSpPr>
          <p:nvPr/>
        </p:nvSpPr>
        <p:spPr>
          <a:xfrm>
            <a:off x="896568" y="1064284"/>
            <a:ext cx="10856895" cy="710091"/>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spcAft>
                <a:spcPts val="600"/>
              </a:spcAft>
              <a:buFont typeface="Arial" panose="020B0604020202020204" pitchFamily="34" charset="0"/>
              <a:buNone/>
              <a:defRPr sz="2000" kern="1200">
                <a:solidFill>
                  <a:schemeClr val="tx1"/>
                </a:solidFill>
                <a:latin typeface="Congenial Light" panose="02000503040000020004"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ongenial Light" panose="02000503040000020004"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ongenial Light" panose="02000503040000020004"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ongenial Light" panose="02000503040000020004"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ongenial Light" panose="02000503040000020004"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GB" sz="1800" b="1">
                <a:latin typeface="Congenial Light"/>
              </a:rPr>
              <a:t>Motivations</a:t>
            </a:r>
            <a:r>
              <a:rPr lang="en-GB">
                <a:latin typeface="Congenial Light"/>
              </a:rPr>
              <a:t>: </a:t>
            </a:r>
            <a:r>
              <a:rPr lang="en-GB">
                <a:latin typeface="Congenial Light"/>
                <a:cs typeface="Calibri"/>
              </a:rPr>
              <a:t>Given the high confidence of predictions, does the model attend to the distinctive visual traits of healthy plants? </a:t>
            </a:r>
            <a:endParaRPr lang="en-US" b="1">
              <a:latin typeface="Congenial Light"/>
            </a:endParaRPr>
          </a:p>
        </p:txBody>
      </p:sp>
      <p:sp>
        <p:nvSpPr>
          <p:cNvPr id="5" name="Segnaposto contenuto 2">
            <a:extLst>
              <a:ext uri="{FF2B5EF4-FFF2-40B4-BE49-F238E27FC236}">
                <a16:creationId xmlns:a16="http://schemas.microsoft.com/office/drawing/2014/main" id="{5964E098-56E4-B508-299C-BFCBAA587F5E}"/>
              </a:ext>
            </a:extLst>
          </p:cNvPr>
          <p:cNvSpPr txBox="1">
            <a:spLocks/>
          </p:cNvSpPr>
          <p:nvPr/>
        </p:nvSpPr>
        <p:spPr>
          <a:xfrm>
            <a:off x="870291" y="5557457"/>
            <a:ext cx="10909447" cy="631263"/>
          </a:xfrm>
          <a:prstGeom prst="rect">
            <a:avLst/>
          </a:prstGeom>
        </p:spPr>
        <p:txBody>
          <a:bodyPr vert="horz" lIns="91440" tIns="45720" rIns="91440" bIns="45720" rtlCol="0" anchor="t">
            <a:normAutofit lnSpcReduction="10000"/>
          </a:bodyPr>
          <a:lstStyle>
            <a:lvl1pPr marL="0" indent="0" algn="l" defTabSz="914400" rtl="0" eaLnBrk="1" latinLnBrk="0" hangingPunct="1">
              <a:lnSpc>
                <a:spcPct val="90000"/>
              </a:lnSpc>
              <a:spcBef>
                <a:spcPts val="1000"/>
              </a:spcBef>
              <a:spcAft>
                <a:spcPts val="600"/>
              </a:spcAft>
              <a:buFont typeface="Arial" panose="020B0604020202020204" pitchFamily="34" charset="0"/>
              <a:buNone/>
              <a:defRPr sz="2000" kern="1200">
                <a:solidFill>
                  <a:schemeClr val="tx1"/>
                </a:solidFill>
                <a:latin typeface="Congenial Light" panose="02000503040000020004"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ongenial Light" panose="02000503040000020004"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ongenial Light" panose="02000503040000020004"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ongenial Light" panose="02000503040000020004"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ongenial Light" panose="02000503040000020004"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GB" sz="1800" b="1">
                <a:latin typeface="Congenial Light"/>
              </a:rPr>
              <a:t>Observation: </a:t>
            </a:r>
            <a:r>
              <a:rPr lang="en-GB" sz="1800">
                <a:latin typeface="Congenial Light"/>
                <a:cs typeface="Calibri"/>
              </a:rPr>
              <a:t>Visual traits of Grape leaves are: </a:t>
            </a:r>
            <a:r>
              <a:rPr lang="en-GB" sz="1800" b="1">
                <a:latin typeface="Congenial Light"/>
                <a:cs typeface="Calibri"/>
              </a:rPr>
              <a:t>heart-shaped appearance </a:t>
            </a:r>
            <a:r>
              <a:rPr lang="en-GB" sz="1800">
                <a:latin typeface="Congenial Light"/>
                <a:cs typeface="Calibri"/>
              </a:rPr>
              <a:t>with </a:t>
            </a:r>
            <a:r>
              <a:rPr lang="en-GB" sz="1800" b="1">
                <a:latin typeface="Congenial Light"/>
                <a:cs typeface="Calibri"/>
              </a:rPr>
              <a:t>multiple lobes </a:t>
            </a:r>
            <a:r>
              <a:rPr lang="en-GB" sz="1800">
                <a:latin typeface="Congenial Light"/>
                <a:cs typeface="Calibri"/>
              </a:rPr>
              <a:t>with </a:t>
            </a:r>
            <a:r>
              <a:rPr lang="en-GB" sz="1800" b="1">
                <a:latin typeface="Congenial Light"/>
                <a:cs typeface="Calibri"/>
              </a:rPr>
              <a:t>pointed tips </a:t>
            </a:r>
            <a:r>
              <a:rPr lang="en-GB" sz="1800">
                <a:latin typeface="Congenial Light"/>
                <a:cs typeface="Calibri"/>
              </a:rPr>
              <a:t>on each lobe and </a:t>
            </a:r>
            <a:r>
              <a:rPr lang="en-GB" sz="1800" b="1">
                <a:latin typeface="Congenial Light"/>
                <a:cs typeface="Calibri"/>
              </a:rPr>
              <a:t>serrated/toothed edges.</a:t>
            </a:r>
            <a:endParaRPr lang="en-US" sz="1800" b="1">
              <a:latin typeface="Congenial Light"/>
              <a:cs typeface="Calibri"/>
            </a:endParaRPr>
          </a:p>
          <a:p>
            <a:pPr algn="just"/>
            <a:endParaRPr lang="en-GB" sz="1800" b="1">
              <a:latin typeface="Congenial Light"/>
            </a:endParaRPr>
          </a:p>
        </p:txBody>
      </p:sp>
      <p:pic>
        <p:nvPicPr>
          <p:cNvPr id="6" name="Picture 5">
            <a:extLst>
              <a:ext uri="{FF2B5EF4-FFF2-40B4-BE49-F238E27FC236}">
                <a16:creationId xmlns:a16="http://schemas.microsoft.com/office/drawing/2014/main" id="{693EC7F6-B5CD-3B86-7170-744242E6B31E}"/>
              </a:ext>
            </a:extLst>
          </p:cNvPr>
          <p:cNvPicPr>
            <a:picLocks noChangeAspect="1"/>
          </p:cNvPicPr>
          <p:nvPr/>
        </p:nvPicPr>
        <p:blipFill>
          <a:blip r:embed="rId3"/>
          <a:stretch>
            <a:fillRect/>
          </a:stretch>
        </p:blipFill>
        <p:spPr>
          <a:xfrm>
            <a:off x="2890666" y="1668517"/>
            <a:ext cx="6410670" cy="3691758"/>
          </a:xfrm>
          <a:prstGeom prst="rect">
            <a:avLst/>
          </a:prstGeom>
        </p:spPr>
      </p:pic>
      <p:sp>
        <p:nvSpPr>
          <p:cNvPr id="8" name="Oval 7">
            <a:extLst>
              <a:ext uri="{FF2B5EF4-FFF2-40B4-BE49-F238E27FC236}">
                <a16:creationId xmlns:a16="http://schemas.microsoft.com/office/drawing/2014/main" id="{8334F75B-FFA5-E800-9B11-37EA03E72981}"/>
              </a:ext>
            </a:extLst>
          </p:cNvPr>
          <p:cNvSpPr/>
          <p:nvPr/>
        </p:nvSpPr>
        <p:spPr>
          <a:xfrm>
            <a:off x="2814907" y="5080140"/>
            <a:ext cx="630621" cy="249620"/>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7B4ECB75-88A4-2B4C-8C6D-63395AA4EDDB}"/>
              </a:ext>
            </a:extLst>
          </p:cNvPr>
          <p:cNvSpPr/>
          <p:nvPr/>
        </p:nvSpPr>
        <p:spPr>
          <a:xfrm>
            <a:off x="6151942" y="5080141"/>
            <a:ext cx="630621" cy="249620"/>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egnaposto piè di pagina 2">
            <a:extLst>
              <a:ext uri="{FF2B5EF4-FFF2-40B4-BE49-F238E27FC236}">
                <a16:creationId xmlns:a16="http://schemas.microsoft.com/office/drawing/2014/main" id="{453401F6-EACF-659A-9FC4-FA06E51043C2}"/>
              </a:ext>
            </a:extLst>
          </p:cNvPr>
          <p:cNvSpPr>
            <a:spLocks noGrp="1"/>
          </p:cNvSpPr>
          <p:nvPr>
            <p:ph type="ftr" sz="quarter" idx="11"/>
          </p:nvPr>
        </p:nvSpPr>
        <p:spPr/>
        <p:txBody>
          <a:bodyPr/>
          <a:lstStyle/>
          <a:p>
            <a:r>
              <a:rPr lang="en-US" noProof="0"/>
              <a:t>XAI presentation - Team 2 - Dataset 4</a:t>
            </a:r>
            <a:endParaRPr lang="en-GB" noProof="0"/>
          </a:p>
        </p:txBody>
      </p:sp>
      <p:sp>
        <p:nvSpPr>
          <p:cNvPr id="7" name="Segnaposto numero diapositiva 6">
            <a:extLst>
              <a:ext uri="{FF2B5EF4-FFF2-40B4-BE49-F238E27FC236}">
                <a16:creationId xmlns:a16="http://schemas.microsoft.com/office/drawing/2014/main" id="{73AB1EA5-B5D6-7BEB-8200-41A15396D0C8}"/>
              </a:ext>
            </a:extLst>
          </p:cNvPr>
          <p:cNvSpPr>
            <a:spLocks noGrp="1"/>
          </p:cNvSpPr>
          <p:nvPr>
            <p:ph type="sldNum" sz="quarter" idx="12"/>
          </p:nvPr>
        </p:nvSpPr>
        <p:spPr/>
        <p:txBody>
          <a:bodyPr/>
          <a:lstStyle/>
          <a:p>
            <a:fld id="{5959EF25-B0AF-4FA7-A848-0BAE4F234502}" type="slidenum">
              <a:rPr lang="en-GB" noProof="0" smtClean="0"/>
              <a:t>17</a:t>
            </a:fld>
            <a:endParaRPr lang="en-GB" noProof="0"/>
          </a:p>
        </p:txBody>
      </p:sp>
    </p:spTree>
    <p:extLst>
      <p:ext uri="{BB962C8B-B14F-4D97-AF65-F5344CB8AC3E}">
        <p14:creationId xmlns:p14="http://schemas.microsoft.com/office/powerpoint/2010/main" val="18457465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C4093E-2F7F-85EE-4AA9-E70A2A5BE13B}"/>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6CDF9C2F-3D6B-A851-A1D9-C9C4133189C2}"/>
              </a:ext>
            </a:extLst>
          </p:cNvPr>
          <p:cNvPicPr>
            <a:picLocks noChangeAspect="1"/>
          </p:cNvPicPr>
          <p:nvPr/>
        </p:nvPicPr>
        <p:blipFill>
          <a:blip r:embed="rId3"/>
          <a:stretch>
            <a:fillRect/>
          </a:stretch>
        </p:blipFill>
        <p:spPr>
          <a:xfrm>
            <a:off x="1051034" y="1291839"/>
            <a:ext cx="9643243" cy="4510807"/>
          </a:xfrm>
          <a:prstGeom prst="rect">
            <a:avLst/>
          </a:prstGeom>
        </p:spPr>
      </p:pic>
      <p:sp>
        <p:nvSpPr>
          <p:cNvPr id="2" name="Titolo 1">
            <a:extLst>
              <a:ext uri="{FF2B5EF4-FFF2-40B4-BE49-F238E27FC236}">
                <a16:creationId xmlns:a16="http://schemas.microsoft.com/office/drawing/2014/main" id="{3253AADC-E956-5BE3-4E24-2B61190DE03B}"/>
              </a:ext>
            </a:extLst>
          </p:cNvPr>
          <p:cNvSpPr>
            <a:spLocks noGrp="1"/>
          </p:cNvSpPr>
          <p:nvPr>
            <p:ph type="title"/>
          </p:nvPr>
        </p:nvSpPr>
        <p:spPr/>
        <p:txBody>
          <a:bodyPr/>
          <a:lstStyle/>
          <a:p>
            <a:r>
              <a:rPr lang="en-GB">
                <a:latin typeface="Congenial SemiBold"/>
                <a:ea typeface="ADLaM Display"/>
                <a:cs typeface="ADLaM Display"/>
              </a:rPr>
              <a:t>Case study 4 : </a:t>
            </a:r>
            <a:r>
              <a:rPr lang="en-GB" b="1">
                <a:latin typeface="Congenial SemiBold"/>
                <a:ea typeface="ADLaM Display"/>
                <a:cs typeface="Calibri"/>
              </a:rPr>
              <a:t>High Confidence Predictions</a:t>
            </a:r>
            <a:endParaRPr lang="en-GB"/>
          </a:p>
        </p:txBody>
      </p:sp>
      <p:sp>
        <p:nvSpPr>
          <p:cNvPr id="4" name="Segnaposto data 3">
            <a:extLst>
              <a:ext uri="{FF2B5EF4-FFF2-40B4-BE49-F238E27FC236}">
                <a16:creationId xmlns:a16="http://schemas.microsoft.com/office/drawing/2014/main" id="{DCD379FB-EE17-AC59-18CB-69259B060A1D}"/>
              </a:ext>
            </a:extLst>
          </p:cNvPr>
          <p:cNvSpPr>
            <a:spLocks noGrp="1"/>
          </p:cNvSpPr>
          <p:nvPr>
            <p:ph type="dt" sz="half" idx="10"/>
          </p:nvPr>
        </p:nvSpPr>
        <p:spPr/>
        <p:txBody>
          <a:bodyPr/>
          <a:lstStyle/>
          <a:p>
            <a:r>
              <a:rPr lang="en-US" noProof="0"/>
              <a:t>04/03/2024</a:t>
            </a:r>
            <a:endParaRPr lang="en-GB" noProof="0"/>
          </a:p>
        </p:txBody>
      </p:sp>
      <p:sp>
        <p:nvSpPr>
          <p:cNvPr id="8" name="Segnaposto contenuto 2">
            <a:extLst>
              <a:ext uri="{FF2B5EF4-FFF2-40B4-BE49-F238E27FC236}">
                <a16:creationId xmlns:a16="http://schemas.microsoft.com/office/drawing/2014/main" id="{58123F7A-1845-5E40-248B-B2BF9486544C}"/>
              </a:ext>
            </a:extLst>
          </p:cNvPr>
          <p:cNvSpPr txBox="1">
            <a:spLocks/>
          </p:cNvSpPr>
          <p:nvPr/>
        </p:nvSpPr>
        <p:spPr>
          <a:xfrm>
            <a:off x="7636325" y="1497835"/>
            <a:ext cx="1305620" cy="486749"/>
          </a:xfrm>
          <a:prstGeom prst="rect">
            <a:avLst/>
          </a:prstGeom>
          <a:solidFill>
            <a:schemeClr val="bg1"/>
          </a:solidFill>
          <a:ln>
            <a:solidFill>
              <a:schemeClr val="tx1"/>
            </a:solidFill>
          </a:ln>
        </p:spPr>
        <p:txBody>
          <a:bodyPr vert="horz" lIns="91440" tIns="45720" rIns="91440" bIns="45720" rtlCol="0" anchor="t">
            <a:normAutofit/>
          </a:bodyPr>
          <a:lstStyle>
            <a:lvl1pPr marL="0" indent="0" algn="l" defTabSz="914400" rtl="0" eaLnBrk="1" latinLnBrk="0" hangingPunct="1">
              <a:lnSpc>
                <a:spcPct val="90000"/>
              </a:lnSpc>
              <a:spcBef>
                <a:spcPts val="1000"/>
              </a:spcBef>
              <a:spcAft>
                <a:spcPts val="600"/>
              </a:spcAft>
              <a:buFont typeface="Arial" panose="020B0604020202020204" pitchFamily="34" charset="0"/>
              <a:buNone/>
              <a:defRPr sz="2000" kern="1200">
                <a:solidFill>
                  <a:schemeClr val="tx1"/>
                </a:solidFill>
                <a:latin typeface="Congenial Light" panose="02000503040000020004"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ongenial Light" panose="02000503040000020004"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ongenial Light" panose="02000503040000020004"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ongenial Light" panose="02000503040000020004"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ongenial Light" panose="02000503040000020004"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GB" sz="1400">
                <a:latin typeface="Congenial Light"/>
                <a:cs typeface="Calibri"/>
              </a:rPr>
              <a:t>heart-shaped appearance</a:t>
            </a:r>
            <a:endParaRPr lang="en-GB" sz="1400">
              <a:cs typeface="Calibri"/>
            </a:endParaRPr>
          </a:p>
        </p:txBody>
      </p:sp>
      <p:cxnSp>
        <p:nvCxnSpPr>
          <p:cNvPr id="9" name="Straight Arrow Connector 8">
            <a:extLst>
              <a:ext uri="{FF2B5EF4-FFF2-40B4-BE49-F238E27FC236}">
                <a16:creationId xmlns:a16="http://schemas.microsoft.com/office/drawing/2014/main" id="{1E4BBA64-EAB0-8D4A-074F-6AF633FC4D50}"/>
              </a:ext>
            </a:extLst>
          </p:cNvPr>
          <p:cNvCxnSpPr/>
          <p:nvPr/>
        </p:nvCxnSpPr>
        <p:spPr>
          <a:xfrm>
            <a:off x="8752490" y="2025870"/>
            <a:ext cx="402019" cy="533398"/>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0" name="Segnaposto contenuto 2">
            <a:extLst>
              <a:ext uri="{FF2B5EF4-FFF2-40B4-BE49-F238E27FC236}">
                <a16:creationId xmlns:a16="http://schemas.microsoft.com/office/drawing/2014/main" id="{F6E3EE57-2F0C-AFDB-5356-42D7D8C916CE}"/>
              </a:ext>
            </a:extLst>
          </p:cNvPr>
          <p:cNvSpPr txBox="1">
            <a:spLocks/>
          </p:cNvSpPr>
          <p:nvPr/>
        </p:nvSpPr>
        <p:spPr>
          <a:xfrm>
            <a:off x="4509498" y="2075902"/>
            <a:ext cx="1581515" cy="434199"/>
          </a:xfrm>
          <a:prstGeom prst="rect">
            <a:avLst/>
          </a:prstGeom>
          <a:solidFill>
            <a:schemeClr val="bg1"/>
          </a:solidFill>
          <a:ln>
            <a:solidFill>
              <a:schemeClr val="tx1"/>
            </a:solidFill>
          </a:ln>
        </p:spPr>
        <p:txBody>
          <a:bodyPr vert="horz" lIns="91440" tIns="45720" rIns="91440" bIns="45720" rtlCol="0" anchor="t">
            <a:normAutofit fontScale="92500" lnSpcReduction="10000"/>
          </a:bodyPr>
          <a:lstStyle>
            <a:lvl1pPr marL="0" indent="0" algn="l" defTabSz="914400" rtl="0" eaLnBrk="1" latinLnBrk="0" hangingPunct="1">
              <a:lnSpc>
                <a:spcPct val="90000"/>
              </a:lnSpc>
              <a:spcBef>
                <a:spcPts val="1000"/>
              </a:spcBef>
              <a:spcAft>
                <a:spcPts val="600"/>
              </a:spcAft>
              <a:buFont typeface="Arial" panose="020B0604020202020204" pitchFamily="34" charset="0"/>
              <a:buNone/>
              <a:defRPr sz="2000" kern="1200">
                <a:solidFill>
                  <a:schemeClr val="tx1"/>
                </a:solidFill>
                <a:latin typeface="Congenial Light" panose="02000503040000020004"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ongenial Light" panose="02000503040000020004"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ongenial Light" panose="02000503040000020004"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ongenial Light" panose="02000503040000020004"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ongenial Light" panose="02000503040000020004"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GB" sz="1400">
                <a:latin typeface="Congenial Light"/>
                <a:cs typeface="Calibri"/>
              </a:rPr>
              <a:t>Serrated/toothed edges</a:t>
            </a:r>
            <a:endParaRPr lang="en-GB" sz="1400">
              <a:cs typeface="Calibri"/>
            </a:endParaRPr>
          </a:p>
        </p:txBody>
      </p:sp>
      <p:cxnSp>
        <p:nvCxnSpPr>
          <p:cNvPr id="12" name="Straight Arrow Connector 11">
            <a:extLst>
              <a:ext uri="{FF2B5EF4-FFF2-40B4-BE49-F238E27FC236}">
                <a16:creationId xmlns:a16="http://schemas.microsoft.com/office/drawing/2014/main" id="{23A3A039-C1C0-79B6-3093-498DDB0F6A16}"/>
              </a:ext>
            </a:extLst>
          </p:cNvPr>
          <p:cNvCxnSpPr>
            <a:cxnSpLocks/>
          </p:cNvCxnSpPr>
          <p:nvPr/>
        </p:nvCxnSpPr>
        <p:spPr>
          <a:xfrm flipH="1" flipV="1">
            <a:off x="4924094" y="1718441"/>
            <a:ext cx="176051" cy="333704"/>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4" name="Segnaposto contenuto 2">
            <a:extLst>
              <a:ext uri="{FF2B5EF4-FFF2-40B4-BE49-F238E27FC236}">
                <a16:creationId xmlns:a16="http://schemas.microsoft.com/office/drawing/2014/main" id="{104A0ACF-9AEC-D175-59AE-701D9448B56C}"/>
              </a:ext>
            </a:extLst>
          </p:cNvPr>
          <p:cNvSpPr txBox="1">
            <a:spLocks/>
          </p:cNvSpPr>
          <p:nvPr/>
        </p:nvSpPr>
        <p:spPr>
          <a:xfrm>
            <a:off x="7623187" y="5518040"/>
            <a:ext cx="1318757" cy="289681"/>
          </a:xfrm>
          <a:prstGeom prst="rect">
            <a:avLst/>
          </a:prstGeom>
          <a:solidFill>
            <a:schemeClr val="bg1"/>
          </a:solidFill>
          <a:ln>
            <a:solidFill>
              <a:schemeClr val="tx1"/>
            </a:solidFill>
          </a:ln>
        </p:spPr>
        <p:txBody>
          <a:bodyPr vert="horz" lIns="91440" tIns="45720" rIns="91440" bIns="45720" rtlCol="0" anchor="t">
            <a:normAutofit/>
          </a:bodyPr>
          <a:lstStyle>
            <a:lvl1pPr marL="0" indent="0" algn="l" defTabSz="914400" rtl="0" eaLnBrk="1" latinLnBrk="0" hangingPunct="1">
              <a:lnSpc>
                <a:spcPct val="90000"/>
              </a:lnSpc>
              <a:spcBef>
                <a:spcPts val="1000"/>
              </a:spcBef>
              <a:spcAft>
                <a:spcPts val="600"/>
              </a:spcAft>
              <a:buFont typeface="Arial" panose="020B0604020202020204" pitchFamily="34" charset="0"/>
              <a:buNone/>
              <a:defRPr sz="2000" kern="1200">
                <a:solidFill>
                  <a:schemeClr val="tx1"/>
                </a:solidFill>
                <a:latin typeface="Congenial Light" panose="02000503040000020004"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ongenial Light" panose="02000503040000020004"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ongenial Light" panose="02000503040000020004"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ongenial Light" panose="02000503040000020004"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ongenial Light" panose="02000503040000020004"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GB" sz="1400">
                <a:latin typeface="Congenial Light"/>
                <a:cs typeface="Calibri"/>
              </a:rPr>
              <a:t>multiple lobes</a:t>
            </a:r>
            <a:endParaRPr lang="en-GB" sz="1400">
              <a:cs typeface="Calibri"/>
            </a:endParaRPr>
          </a:p>
        </p:txBody>
      </p:sp>
      <p:cxnSp>
        <p:nvCxnSpPr>
          <p:cNvPr id="15" name="Straight Arrow Connector 14">
            <a:extLst>
              <a:ext uri="{FF2B5EF4-FFF2-40B4-BE49-F238E27FC236}">
                <a16:creationId xmlns:a16="http://schemas.microsoft.com/office/drawing/2014/main" id="{DB655CC7-DB19-A89F-3431-6A138126732E}"/>
              </a:ext>
            </a:extLst>
          </p:cNvPr>
          <p:cNvCxnSpPr>
            <a:cxnSpLocks/>
          </p:cNvCxnSpPr>
          <p:nvPr/>
        </p:nvCxnSpPr>
        <p:spPr>
          <a:xfrm flipV="1">
            <a:off x="8739353" y="5226269"/>
            <a:ext cx="428294" cy="307428"/>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6" name="Segnaposto contenuto 2">
            <a:extLst>
              <a:ext uri="{FF2B5EF4-FFF2-40B4-BE49-F238E27FC236}">
                <a16:creationId xmlns:a16="http://schemas.microsoft.com/office/drawing/2014/main" id="{147969CE-B386-650C-56DB-83AEE384C825}"/>
              </a:ext>
            </a:extLst>
          </p:cNvPr>
          <p:cNvSpPr txBox="1">
            <a:spLocks/>
          </p:cNvSpPr>
          <p:nvPr/>
        </p:nvSpPr>
        <p:spPr>
          <a:xfrm>
            <a:off x="10303325" y="3140074"/>
            <a:ext cx="1318757" cy="289681"/>
          </a:xfrm>
          <a:prstGeom prst="rect">
            <a:avLst/>
          </a:prstGeom>
          <a:solidFill>
            <a:schemeClr val="bg1"/>
          </a:solidFill>
          <a:ln>
            <a:solidFill>
              <a:schemeClr val="tx1"/>
            </a:solidFill>
          </a:ln>
        </p:spPr>
        <p:txBody>
          <a:bodyPr vert="horz" lIns="91440" tIns="45720" rIns="91440" bIns="45720" rtlCol="0" anchor="t">
            <a:normAutofit/>
          </a:bodyPr>
          <a:lstStyle>
            <a:lvl1pPr marL="0" indent="0" algn="l" defTabSz="914400" rtl="0" eaLnBrk="1" latinLnBrk="0" hangingPunct="1">
              <a:lnSpc>
                <a:spcPct val="90000"/>
              </a:lnSpc>
              <a:spcBef>
                <a:spcPts val="1000"/>
              </a:spcBef>
              <a:spcAft>
                <a:spcPts val="600"/>
              </a:spcAft>
              <a:buFont typeface="Arial" panose="020B0604020202020204" pitchFamily="34" charset="0"/>
              <a:buNone/>
              <a:defRPr sz="2000" kern="1200">
                <a:solidFill>
                  <a:schemeClr val="tx1"/>
                </a:solidFill>
                <a:latin typeface="Congenial Light" panose="02000503040000020004"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ongenial Light" panose="02000503040000020004"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ongenial Light" panose="02000503040000020004"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ongenial Light" panose="02000503040000020004"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ongenial Light" panose="02000503040000020004"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GB" sz="1400">
                <a:latin typeface="Congenial Light"/>
                <a:cs typeface="Calibri"/>
              </a:rPr>
              <a:t>Pointed tip</a:t>
            </a:r>
            <a:endParaRPr lang="en-US"/>
          </a:p>
        </p:txBody>
      </p:sp>
      <p:cxnSp>
        <p:nvCxnSpPr>
          <p:cNvPr id="17" name="Straight Arrow Connector 16">
            <a:extLst>
              <a:ext uri="{FF2B5EF4-FFF2-40B4-BE49-F238E27FC236}">
                <a16:creationId xmlns:a16="http://schemas.microsoft.com/office/drawing/2014/main" id="{EA9F3842-D752-F20A-E203-923436455318}"/>
              </a:ext>
            </a:extLst>
          </p:cNvPr>
          <p:cNvCxnSpPr>
            <a:cxnSpLocks/>
          </p:cNvCxnSpPr>
          <p:nvPr/>
        </p:nvCxnSpPr>
        <p:spPr>
          <a:xfrm flipH="1" flipV="1">
            <a:off x="10244957" y="2848303"/>
            <a:ext cx="241739" cy="281153"/>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5" name="Segnaposto piè di pagina 4">
            <a:extLst>
              <a:ext uri="{FF2B5EF4-FFF2-40B4-BE49-F238E27FC236}">
                <a16:creationId xmlns:a16="http://schemas.microsoft.com/office/drawing/2014/main" id="{D96385E8-0E86-E9B6-2692-599584EB4342}"/>
              </a:ext>
            </a:extLst>
          </p:cNvPr>
          <p:cNvSpPr>
            <a:spLocks noGrp="1"/>
          </p:cNvSpPr>
          <p:nvPr>
            <p:ph type="ftr" sz="quarter" idx="11"/>
          </p:nvPr>
        </p:nvSpPr>
        <p:spPr/>
        <p:txBody>
          <a:bodyPr/>
          <a:lstStyle/>
          <a:p>
            <a:r>
              <a:rPr lang="en-US" noProof="0"/>
              <a:t>XAI presentation - Team 2 - Dataset 4</a:t>
            </a:r>
            <a:endParaRPr lang="en-GB" noProof="0"/>
          </a:p>
        </p:txBody>
      </p:sp>
      <p:sp>
        <p:nvSpPr>
          <p:cNvPr id="6" name="Segnaposto numero diapositiva 5">
            <a:extLst>
              <a:ext uri="{FF2B5EF4-FFF2-40B4-BE49-F238E27FC236}">
                <a16:creationId xmlns:a16="http://schemas.microsoft.com/office/drawing/2014/main" id="{ED32BE0D-784F-2E06-CC32-05F3AAC7DC57}"/>
              </a:ext>
            </a:extLst>
          </p:cNvPr>
          <p:cNvSpPr>
            <a:spLocks noGrp="1"/>
          </p:cNvSpPr>
          <p:nvPr>
            <p:ph type="sldNum" sz="quarter" idx="12"/>
          </p:nvPr>
        </p:nvSpPr>
        <p:spPr/>
        <p:txBody>
          <a:bodyPr/>
          <a:lstStyle/>
          <a:p>
            <a:fld id="{5959EF25-B0AF-4FA7-A848-0BAE4F234502}" type="slidenum">
              <a:rPr lang="en-GB" noProof="0" smtClean="0"/>
              <a:t>18</a:t>
            </a:fld>
            <a:endParaRPr lang="en-GB" noProof="0"/>
          </a:p>
        </p:txBody>
      </p:sp>
    </p:spTree>
    <p:extLst>
      <p:ext uri="{BB962C8B-B14F-4D97-AF65-F5344CB8AC3E}">
        <p14:creationId xmlns:p14="http://schemas.microsoft.com/office/powerpoint/2010/main" val="17286677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C4093E-2F7F-85EE-4AA9-E70A2A5BE13B}"/>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3253AADC-E956-5BE3-4E24-2B61190DE03B}"/>
              </a:ext>
            </a:extLst>
          </p:cNvPr>
          <p:cNvSpPr>
            <a:spLocks noGrp="1"/>
          </p:cNvSpPr>
          <p:nvPr>
            <p:ph type="title"/>
          </p:nvPr>
        </p:nvSpPr>
        <p:spPr/>
        <p:txBody>
          <a:bodyPr/>
          <a:lstStyle/>
          <a:p>
            <a:r>
              <a:rPr lang="en-GB">
                <a:latin typeface="Congenial SemiBold"/>
                <a:ea typeface="ADLaM Display"/>
                <a:cs typeface="ADLaM Display"/>
              </a:rPr>
              <a:t>Case study 4 : </a:t>
            </a:r>
            <a:r>
              <a:rPr lang="en-GB" b="1">
                <a:latin typeface="Congenial SemiBold"/>
                <a:ea typeface="ADLaM Display"/>
                <a:cs typeface="Calibri"/>
              </a:rPr>
              <a:t>High Confidence Predictions</a:t>
            </a:r>
            <a:endParaRPr lang="en-GB"/>
          </a:p>
        </p:txBody>
      </p:sp>
      <p:sp>
        <p:nvSpPr>
          <p:cNvPr id="4" name="Segnaposto data 3">
            <a:extLst>
              <a:ext uri="{FF2B5EF4-FFF2-40B4-BE49-F238E27FC236}">
                <a16:creationId xmlns:a16="http://schemas.microsoft.com/office/drawing/2014/main" id="{DCD379FB-EE17-AC59-18CB-69259B060A1D}"/>
              </a:ext>
            </a:extLst>
          </p:cNvPr>
          <p:cNvSpPr>
            <a:spLocks noGrp="1"/>
          </p:cNvSpPr>
          <p:nvPr>
            <p:ph type="dt" sz="half" idx="10"/>
          </p:nvPr>
        </p:nvSpPr>
        <p:spPr/>
        <p:txBody>
          <a:bodyPr/>
          <a:lstStyle/>
          <a:p>
            <a:r>
              <a:rPr lang="en-US" noProof="0"/>
              <a:t>04/03/2024</a:t>
            </a:r>
            <a:endParaRPr lang="en-GB" noProof="0"/>
          </a:p>
        </p:txBody>
      </p:sp>
      <p:cxnSp>
        <p:nvCxnSpPr>
          <p:cNvPr id="9" name="Straight Arrow Connector 8">
            <a:extLst>
              <a:ext uri="{FF2B5EF4-FFF2-40B4-BE49-F238E27FC236}">
                <a16:creationId xmlns:a16="http://schemas.microsoft.com/office/drawing/2014/main" id="{1E4BBA64-EAB0-8D4A-074F-6AF633FC4D50}"/>
              </a:ext>
            </a:extLst>
          </p:cNvPr>
          <p:cNvCxnSpPr/>
          <p:nvPr/>
        </p:nvCxnSpPr>
        <p:spPr>
          <a:xfrm>
            <a:off x="8887684" y="2283967"/>
            <a:ext cx="402019" cy="533398"/>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EA9F3842-D752-F20A-E203-923436455318}"/>
              </a:ext>
            </a:extLst>
          </p:cNvPr>
          <p:cNvCxnSpPr>
            <a:cxnSpLocks/>
          </p:cNvCxnSpPr>
          <p:nvPr/>
        </p:nvCxnSpPr>
        <p:spPr>
          <a:xfrm flipH="1" flipV="1">
            <a:off x="10244957" y="2848303"/>
            <a:ext cx="241739" cy="281153"/>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C8B94B3F-7DA0-2849-78DF-815BEAF2020E}"/>
              </a:ext>
            </a:extLst>
          </p:cNvPr>
          <p:cNvPicPr>
            <a:picLocks noChangeAspect="1"/>
          </p:cNvPicPr>
          <p:nvPr/>
        </p:nvPicPr>
        <p:blipFill>
          <a:blip r:embed="rId3"/>
          <a:stretch>
            <a:fillRect/>
          </a:stretch>
        </p:blipFill>
        <p:spPr>
          <a:xfrm>
            <a:off x="192831" y="1475620"/>
            <a:ext cx="8411664" cy="2009388"/>
          </a:xfrm>
          <a:prstGeom prst="rect">
            <a:avLst/>
          </a:prstGeom>
        </p:spPr>
      </p:pic>
      <p:pic>
        <p:nvPicPr>
          <p:cNvPr id="13" name="Picture 12">
            <a:extLst>
              <a:ext uri="{FF2B5EF4-FFF2-40B4-BE49-F238E27FC236}">
                <a16:creationId xmlns:a16="http://schemas.microsoft.com/office/drawing/2014/main" id="{CD668F3F-83BE-DF7F-6ED6-0DFDAA0A6031}"/>
              </a:ext>
            </a:extLst>
          </p:cNvPr>
          <p:cNvPicPr>
            <a:picLocks noChangeAspect="1"/>
          </p:cNvPicPr>
          <p:nvPr/>
        </p:nvPicPr>
        <p:blipFill rotWithShape="1">
          <a:blip r:embed="rId4"/>
          <a:srcRect l="51326" r="22449" b="50681"/>
          <a:stretch/>
        </p:blipFill>
        <p:spPr>
          <a:xfrm>
            <a:off x="9868069" y="3479515"/>
            <a:ext cx="1779299" cy="1548705"/>
          </a:xfrm>
          <a:prstGeom prst="rect">
            <a:avLst/>
          </a:prstGeom>
        </p:spPr>
      </p:pic>
      <p:pic>
        <p:nvPicPr>
          <p:cNvPr id="18" name="Picture 17">
            <a:extLst>
              <a:ext uri="{FF2B5EF4-FFF2-40B4-BE49-F238E27FC236}">
                <a16:creationId xmlns:a16="http://schemas.microsoft.com/office/drawing/2014/main" id="{5E7C57C8-3AF5-5773-AE13-6B38DAC3ED69}"/>
              </a:ext>
            </a:extLst>
          </p:cNvPr>
          <p:cNvPicPr>
            <a:picLocks noChangeAspect="1"/>
          </p:cNvPicPr>
          <p:nvPr/>
        </p:nvPicPr>
        <p:blipFill rotWithShape="1">
          <a:blip r:embed="rId4"/>
          <a:srcRect l="51276" t="50000" r="23980" b="-273"/>
          <a:stretch/>
        </p:blipFill>
        <p:spPr>
          <a:xfrm>
            <a:off x="9863196" y="1844901"/>
            <a:ext cx="1661110" cy="1579477"/>
          </a:xfrm>
          <a:prstGeom prst="rect">
            <a:avLst/>
          </a:prstGeom>
        </p:spPr>
      </p:pic>
      <p:pic>
        <p:nvPicPr>
          <p:cNvPr id="19" name="Picture 18">
            <a:extLst>
              <a:ext uri="{FF2B5EF4-FFF2-40B4-BE49-F238E27FC236}">
                <a16:creationId xmlns:a16="http://schemas.microsoft.com/office/drawing/2014/main" id="{E93D44E5-A22A-1C40-EC4A-F7D7F4B4D0B0}"/>
              </a:ext>
            </a:extLst>
          </p:cNvPr>
          <p:cNvPicPr>
            <a:picLocks noChangeAspect="1"/>
          </p:cNvPicPr>
          <p:nvPr/>
        </p:nvPicPr>
        <p:blipFill rotWithShape="1">
          <a:blip r:embed="rId4"/>
          <a:srcRect l="26630" t="-1177" r="48865" b="49412"/>
          <a:stretch/>
        </p:blipFill>
        <p:spPr>
          <a:xfrm>
            <a:off x="9868068" y="197998"/>
            <a:ext cx="1662549" cy="1625501"/>
          </a:xfrm>
          <a:prstGeom prst="rect">
            <a:avLst/>
          </a:prstGeom>
        </p:spPr>
      </p:pic>
      <p:cxnSp>
        <p:nvCxnSpPr>
          <p:cNvPr id="21" name="Straight Arrow Connector 20">
            <a:extLst>
              <a:ext uri="{FF2B5EF4-FFF2-40B4-BE49-F238E27FC236}">
                <a16:creationId xmlns:a16="http://schemas.microsoft.com/office/drawing/2014/main" id="{C78F0EC6-8234-8E96-CA0B-033EB20635FC}"/>
              </a:ext>
            </a:extLst>
          </p:cNvPr>
          <p:cNvCxnSpPr/>
          <p:nvPr/>
        </p:nvCxnSpPr>
        <p:spPr>
          <a:xfrm flipV="1">
            <a:off x="8725789" y="1334476"/>
            <a:ext cx="981785" cy="1036795"/>
          </a:xfrm>
          <a:prstGeom prst="straightConnector1">
            <a:avLst/>
          </a:prstGeom>
          <a:ln w="28575">
            <a:solidFill>
              <a:srgbClr val="0F406B"/>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AD476F2A-6E7F-D0D8-AC99-AC93A1286605}"/>
              </a:ext>
            </a:extLst>
          </p:cNvPr>
          <p:cNvCxnSpPr>
            <a:cxnSpLocks/>
          </p:cNvCxnSpPr>
          <p:nvPr/>
        </p:nvCxnSpPr>
        <p:spPr>
          <a:xfrm>
            <a:off x="8725790" y="2853981"/>
            <a:ext cx="985174" cy="871174"/>
          </a:xfrm>
          <a:prstGeom prst="straightConnector1">
            <a:avLst/>
          </a:prstGeom>
          <a:ln w="28575">
            <a:solidFill>
              <a:srgbClr val="0F406B"/>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90A3D7FE-2650-9034-AFF7-0A3B14594F27}"/>
              </a:ext>
            </a:extLst>
          </p:cNvPr>
          <p:cNvCxnSpPr>
            <a:cxnSpLocks/>
          </p:cNvCxnSpPr>
          <p:nvPr/>
        </p:nvCxnSpPr>
        <p:spPr>
          <a:xfrm>
            <a:off x="8685528" y="2627672"/>
            <a:ext cx="1028402" cy="14238"/>
          </a:xfrm>
          <a:prstGeom prst="straightConnector1">
            <a:avLst/>
          </a:prstGeom>
          <a:ln w="28575">
            <a:solidFill>
              <a:srgbClr val="0F406B"/>
            </a:solidFill>
            <a:tailEnd type="triangle"/>
          </a:ln>
        </p:spPr>
        <p:style>
          <a:lnRef idx="1">
            <a:schemeClr val="accent1"/>
          </a:lnRef>
          <a:fillRef idx="0">
            <a:schemeClr val="accent1"/>
          </a:fillRef>
          <a:effectRef idx="0">
            <a:schemeClr val="accent1"/>
          </a:effectRef>
          <a:fontRef idx="minor">
            <a:schemeClr val="tx1"/>
          </a:fontRef>
        </p:style>
      </p:cxnSp>
      <p:sp>
        <p:nvSpPr>
          <p:cNvPr id="25" name="Segnaposto contenuto 2">
            <a:extLst>
              <a:ext uri="{FF2B5EF4-FFF2-40B4-BE49-F238E27FC236}">
                <a16:creationId xmlns:a16="http://schemas.microsoft.com/office/drawing/2014/main" id="{05966014-C507-3262-E92E-E695E87F4783}"/>
              </a:ext>
            </a:extLst>
          </p:cNvPr>
          <p:cNvSpPr txBox="1">
            <a:spLocks/>
          </p:cNvSpPr>
          <p:nvPr/>
        </p:nvSpPr>
        <p:spPr>
          <a:xfrm>
            <a:off x="239671" y="4414457"/>
            <a:ext cx="9464274" cy="1721711"/>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1000"/>
              </a:spcBef>
              <a:spcAft>
                <a:spcPts val="600"/>
              </a:spcAft>
              <a:buFont typeface="Arial" panose="020B0604020202020204" pitchFamily="34" charset="0"/>
              <a:buNone/>
              <a:defRPr sz="2000" kern="1200">
                <a:solidFill>
                  <a:schemeClr val="tx1"/>
                </a:solidFill>
                <a:latin typeface="Congenial Light" panose="02000503040000020004"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ongenial Light" panose="02000503040000020004"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ongenial Light" panose="02000503040000020004"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ongenial Light" panose="02000503040000020004"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ongenial Light" panose="02000503040000020004"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GB" sz="1600" b="1">
                <a:latin typeface="Congenial Light"/>
                <a:cs typeface="Calibri"/>
              </a:rPr>
              <a:t>Results and Conclusions:</a:t>
            </a:r>
            <a:endParaRPr lang="en-GB" sz="1600">
              <a:cs typeface="Calibri"/>
            </a:endParaRPr>
          </a:p>
          <a:p>
            <a:pPr marL="342900" indent="-342900" algn="just">
              <a:buAutoNum type="arabicParenR"/>
            </a:pPr>
            <a:r>
              <a:rPr lang="en-GB" sz="1600">
                <a:latin typeface="Congenial Light"/>
                <a:cs typeface="Calibri"/>
              </a:rPr>
              <a:t>Comprehensive characterization of the </a:t>
            </a:r>
            <a:r>
              <a:rPr lang="en-GB" sz="1600" b="1">
                <a:latin typeface="Congenial Light"/>
                <a:cs typeface="Calibri"/>
              </a:rPr>
              <a:t>morphological features of healthy grape leaves</a:t>
            </a:r>
            <a:r>
              <a:rPr lang="en-GB" sz="1600">
                <a:latin typeface="Congenial Light"/>
                <a:cs typeface="Calibri"/>
              </a:rPr>
              <a:t>.</a:t>
            </a:r>
            <a:endParaRPr lang="en-GB" sz="1600"/>
          </a:p>
          <a:p>
            <a:pPr marL="342900" indent="-342900" algn="just">
              <a:buAutoNum type="arabicParenR"/>
            </a:pPr>
            <a:r>
              <a:rPr lang="en-GB" sz="1600">
                <a:latin typeface="Congenial Light"/>
                <a:cs typeface="Calibri"/>
              </a:rPr>
              <a:t>Saliency maps can aid in the </a:t>
            </a:r>
            <a:r>
              <a:rPr lang="en-GB" sz="1600" b="1">
                <a:latin typeface="Congenial Light"/>
                <a:cs typeface="Calibri"/>
              </a:rPr>
              <a:t>early detection of diseases</a:t>
            </a:r>
            <a:r>
              <a:rPr lang="en-GB" sz="1600">
                <a:latin typeface="Congenial Light"/>
                <a:cs typeface="Calibri"/>
              </a:rPr>
              <a:t> on plant leaves, particularly when symptoms are not easily discernible to the naked eye.</a:t>
            </a:r>
            <a:endParaRPr lang="en-GB"/>
          </a:p>
          <a:p>
            <a:pPr algn="just"/>
            <a:endParaRPr lang="en-GB" sz="1600" b="1">
              <a:latin typeface="Congenial Light"/>
            </a:endParaRPr>
          </a:p>
        </p:txBody>
      </p:sp>
      <p:sp>
        <p:nvSpPr>
          <p:cNvPr id="26" name="TextBox 25">
            <a:extLst>
              <a:ext uri="{FF2B5EF4-FFF2-40B4-BE49-F238E27FC236}">
                <a16:creationId xmlns:a16="http://schemas.microsoft.com/office/drawing/2014/main" id="{F4637825-6818-80C1-85D9-6EE85B361B7C}"/>
              </a:ext>
            </a:extLst>
          </p:cNvPr>
          <p:cNvSpPr txBox="1"/>
          <p:nvPr/>
        </p:nvSpPr>
        <p:spPr>
          <a:xfrm>
            <a:off x="9033643" y="2017986"/>
            <a:ext cx="956440" cy="5539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1000">
                <a:latin typeface="Congenial Light"/>
              </a:rPr>
              <a:t>Comparison with healthy patterns</a:t>
            </a:r>
          </a:p>
        </p:txBody>
      </p:sp>
      <p:sp>
        <p:nvSpPr>
          <p:cNvPr id="29" name="Segnaposto contenuto 2">
            <a:extLst>
              <a:ext uri="{FF2B5EF4-FFF2-40B4-BE49-F238E27FC236}">
                <a16:creationId xmlns:a16="http://schemas.microsoft.com/office/drawing/2014/main" id="{4B5239A7-E2AD-4E16-A65D-0A53B12E1ED9}"/>
              </a:ext>
            </a:extLst>
          </p:cNvPr>
          <p:cNvSpPr txBox="1">
            <a:spLocks/>
          </p:cNvSpPr>
          <p:nvPr/>
        </p:nvSpPr>
        <p:spPr>
          <a:xfrm>
            <a:off x="1356395" y="1734316"/>
            <a:ext cx="1489550" cy="289683"/>
          </a:xfrm>
          <a:prstGeom prst="rect">
            <a:avLst/>
          </a:prstGeom>
          <a:solidFill>
            <a:schemeClr val="bg1"/>
          </a:solidFill>
          <a:ln>
            <a:solidFill>
              <a:schemeClr val="tx1"/>
            </a:solidFill>
          </a:ln>
        </p:spPr>
        <p:txBody>
          <a:bodyPr vert="horz" lIns="91440" tIns="45720" rIns="91440" bIns="45720" rtlCol="0" anchor="t">
            <a:normAutofit/>
          </a:bodyPr>
          <a:lstStyle>
            <a:lvl1pPr marL="0" indent="0" algn="l" defTabSz="914400" rtl="0" eaLnBrk="1" latinLnBrk="0" hangingPunct="1">
              <a:lnSpc>
                <a:spcPct val="90000"/>
              </a:lnSpc>
              <a:spcBef>
                <a:spcPts val="1000"/>
              </a:spcBef>
              <a:spcAft>
                <a:spcPts val="600"/>
              </a:spcAft>
              <a:buFont typeface="Arial" panose="020B0604020202020204" pitchFamily="34" charset="0"/>
              <a:buNone/>
              <a:defRPr sz="2000" kern="1200">
                <a:solidFill>
                  <a:schemeClr val="tx1"/>
                </a:solidFill>
                <a:latin typeface="Congenial Light" panose="02000503040000020004"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ongenial Light" panose="02000503040000020004"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ongenial Light" panose="02000503040000020004"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ongenial Light" panose="02000503040000020004"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ongenial Light" panose="02000503040000020004"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GB" sz="1400">
                <a:latin typeface="Congenial Light"/>
                <a:cs typeface="Calibri"/>
              </a:rPr>
              <a:t>early detection</a:t>
            </a:r>
            <a:endParaRPr lang="en-GB" sz="1400">
              <a:cs typeface="Calibri"/>
            </a:endParaRPr>
          </a:p>
        </p:txBody>
      </p:sp>
      <p:cxnSp>
        <p:nvCxnSpPr>
          <p:cNvPr id="31" name="Straight Arrow Connector 30">
            <a:extLst>
              <a:ext uri="{FF2B5EF4-FFF2-40B4-BE49-F238E27FC236}">
                <a16:creationId xmlns:a16="http://schemas.microsoft.com/office/drawing/2014/main" id="{05956A27-621B-F814-9D4C-B117CB69854F}"/>
              </a:ext>
            </a:extLst>
          </p:cNvPr>
          <p:cNvCxnSpPr>
            <a:cxnSpLocks/>
          </p:cNvCxnSpPr>
          <p:nvPr/>
        </p:nvCxnSpPr>
        <p:spPr>
          <a:xfrm flipH="1">
            <a:off x="1152764" y="1910106"/>
            <a:ext cx="216209" cy="331374"/>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 name="Segnaposto piè di pagina 2">
            <a:extLst>
              <a:ext uri="{FF2B5EF4-FFF2-40B4-BE49-F238E27FC236}">
                <a16:creationId xmlns:a16="http://schemas.microsoft.com/office/drawing/2014/main" id="{599FBB5E-85F3-88DE-4DFF-EE4A8186E646}"/>
              </a:ext>
            </a:extLst>
          </p:cNvPr>
          <p:cNvSpPr>
            <a:spLocks noGrp="1"/>
          </p:cNvSpPr>
          <p:nvPr>
            <p:ph type="ftr" sz="quarter" idx="11"/>
          </p:nvPr>
        </p:nvSpPr>
        <p:spPr/>
        <p:txBody>
          <a:bodyPr/>
          <a:lstStyle/>
          <a:p>
            <a:r>
              <a:rPr lang="en-US" noProof="0"/>
              <a:t>XAI presentation - Team 2 - Dataset 4</a:t>
            </a:r>
            <a:endParaRPr lang="en-GB" noProof="0"/>
          </a:p>
        </p:txBody>
      </p:sp>
      <p:sp>
        <p:nvSpPr>
          <p:cNvPr id="6" name="Segnaposto numero diapositiva 5">
            <a:extLst>
              <a:ext uri="{FF2B5EF4-FFF2-40B4-BE49-F238E27FC236}">
                <a16:creationId xmlns:a16="http://schemas.microsoft.com/office/drawing/2014/main" id="{1A6F3AFD-2DD5-88B6-A127-61BB55CFB62C}"/>
              </a:ext>
            </a:extLst>
          </p:cNvPr>
          <p:cNvSpPr>
            <a:spLocks noGrp="1"/>
          </p:cNvSpPr>
          <p:nvPr>
            <p:ph type="sldNum" sz="quarter" idx="12"/>
          </p:nvPr>
        </p:nvSpPr>
        <p:spPr/>
        <p:txBody>
          <a:bodyPr/>
          <a:lstStyle/>
          <a:p>
            <a:fld id="{5959EF25-B0AF-4FA7-A848-0BAE4F234502}" type="slidenum">
              <a:rPr lang="en-GB" noProof="0" smtClean="0"/>
              <a:t>19</a:t>
            </a:fld>
            <a:endParaRPr lang="en-GB" noProof="0"/>
          </a:p>
        </p:txBody>
      </p:sp>
    </p:spTree>
    <p:extLst>
      <p:ext uri="{BB962C8B-B14F-4D97-AF65-F5344CB8AC3E}">
        <p14:creationId xmlns:p14="http://schemas.microsoft.com/office/powerpoint/2010/main" val="7733477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EAA1D89-B651-32FD-F40F-114EA8D8EE01}"/>
              </a:ext>
            </a:extLst>
          </p:cNvPr>
          <p:cNvSpPr>
            <a:spLocks noGrp="1"/>
          </p:cNvSpPr>
          <p:nvPr>
            <p:ph type="title"/>
          </p:nvPr>
        </p:nvSpPr>
        <p:spPr/>
        <p:txBody>
          <a:bodyPr/>
          <a:lstStyle/>
          <a:p>
            <a:r>
              <a:rPr lang="en-GB"/>
              <a:t>Plant Disease Detection Domain</a:t>
            </a:r>
          </a:p>
        </p:txBody>
      </p:sp>
      <p:sp>
        <p:nvSpPr>
          <p:cNvPr id="3" name="Segnaposto contenuto 2">
            <a:extLst>
              <a:ext uri="{FF2B5EF4-FFF2-40B4-BE49-F238E27FC236}">
                <a16:creationId xmlns:a16="http://schemas.microsoft.com/office/drawing/2014/main" id="{FF4BD5BD-F8E6-D553-8C7A-4B12C3C98C27}"/>
              </a:ext>
            </a:extLst>
          </p:cNvPr>
          <p:cNvSpPr>
            <a:spLocks noGrp="1"/>
          </p:cNvSpPr>
          <p:nvPr>
            <p:ph idx="1"/>
          </p:nvPr>
        </p:nvSpPr>
        <p:spPr>
          <a:xfrm>
            <a:off x="812566" y="1079427"/>
            <a:ext cx="5537434" cy="4699145"/>
          </a:xfrm>
        </p:spPr>
        <p:txBody>
          <a:bodyPr/>
          <a:lstStyle/>
          <a:p>
            <a:pPr marL="342900" indent="-342900" algn="just">
              <a:buFont typeface="Arial" panose="020B0604020202020204" pitchFamily="34" charset="0"/>
              <a:buChar char="•"/>
            </a:pPr>
            <a:r>
              <a:rPr lang="en-GB"/>
              <a:t>It is a technology that uses vision sensors to capture images.</a:t>
            </a:r>
          </a:p>
          <a:p>
            <a:pPr marL="342900" indent="-342900" algn="just">
              <a:buFont typeface="Arial" panose="020B0604020202020204" pitchFamily="34" charset="0"/>
              <a:buChar char="•"/>
            </a:pPr>
            <a:r>
              <a:rPr lang="en-GB"/>
              <a:t>We use ML techniques to determine whether diseases and pests are present in the collected images.</a:t>
            </a:r>
          </a:p>
          <a:p>
            <a:pPr marL="342900" indent="-342900" algn="just">
              <a:buFont typeface="Arial" panose="020B0604020202020204" pitchFamily="34" charset="0"/>
              <a:buChar char="•"/>
            </a:pPr>
            <a:r>
              <a:rPr lang="en-GB"/>
              <a:t>Pant disease and pest detection task can be broken down in three different levels: “what”, “where” and “how”.</a:t>
            </a:r>
          </a:p>
          <a:p>
            <a:pPr marL="342900" indent="-342900" algn="just">
              <a:buFont typeface="Arial" panose="020B0604020202020204" pitchFamily="34" charset="0"/>
              <a:buChar char="•"/>
            </a:pPr>
            <a:r>
              <a:rPr lang="en-GB"/>
              <a:t>This field of study is useful for:</a:t>
            </a:r>
          </a:p>
          <a:p>
            <a:pPr marL="1028700" lvl="1" indent="-342900" algn="just"/>
            <a:r>
              <a:rPr lang="en-GB" sz="1600"/>
              <a:t>Promptly detecting plant diseases during initial phases of infection, with symptoms often imperceptible.</a:t>
            </a:r>
          </a:p>
          <a:p>
            <a:pPr marL="1028700" lvl="1" indent="-342900" algn="just"/>
            <a:r>
              <a:rPr lang="en-GB" sz="1600"/>
              <a:t>Tracking the advancement of the disease, to apply the appropriate management strategies.</a:t>
            </a:r>
          </a:p>
          <a:p>
            <a:pPr marL="1028700" lvl="1" indent="-342900" algn="just"/>
            <a:endParaRPr lang="en-GB" sz="1600"/>
          </a:p>
        </p:txBody>
      </p:sp>
      <p:sp>
        <p:nvSpPr>
          <p:cNvPr id="4" name="Segnaposto data 3">
            <a:extLst>
              <a:ext uri="{FF2B5EF4-FFF2-40B4-BE49-F238E27FC236}">
                <a16:creationId xmlns:a16="http://schemas.microsoft.com/office/drawing/2014/main" id="{BADD4514-88DA-662B-FAF9-07585F58EDF9}"/>
              </a:ext>
            </a:extLst>
          </p:cNvPr>
          <p:cNvSpPr>
            <a:spLocks noGrp="1"/>
          </p:cNvSpPr>
          <p:nvPr>
            <p:ph type="dt" sz="half" idx="10"/>
          </p:nvPr>
        </p:nvSpPr>
        <p:spPr/>
        <p:txBody>
          <a:bodyPr/>
          <a:lstStyle/>
          <a:p>
            <a:r>
              <a:rPr lang="en-US" noProof="0"/>
              <a:t>04/03/2024</a:t>
            </a:r>
            <a:endParaRPr lang="en-GB" noProof="0"/>
          </a:p>
        </p:txBody>
      </p:sp>
      <p:sp>
        <p:nvSpPr>
          <p:cNvPr id="5" name="Segnaposto piè di pagina 4">
            <a:extLst>
              <a:ext uri="{FF2B5EF4-FFF2-40B4-BE49-F238E27FC236}">
                <a16:creationId xmlns:a16="http://schemas.microsoft.com/office/drawing/2014/main" id="{FA7F319C-14EB-C687-B14A-D7EEAD614D87}"/>
              </a:ext>
            </a:extLst>
          </p:cNvPr>
          <p:cNvSpPr>
            <a:spLocks noGrp="1"/>
          </p:cNvSpPr>
          <p:nvPr>
            <p:ph type="ftr" sz="quarter" idx="11"/>
          </p:nvPr>
        </p:nvSpPr>
        <p:spPr/>
        <p:txBody>
          <a:bodyPr/>
          <a:lstStyle/>
          <a:p>
            <a:r>
              <a:rPr lang="en-US" noProof="0"/>
              <a:t>XAI presentation - Team 2 - Dataset 4</a:t>
            </a:r>
            <a:endParaRPr lang="en-GB" noProof="0"/>
          </a:p>
        </p:txBody>
      </p:sp>
      <p:sp>
        <p:nvSpPr>
          <p:cNvPr id="6" name="Segnaposto numero diapositiva 5">
            <a:extLst>
              <a:ext uri="{FF2B5EF4-FFF2-40B4-BE49-F238E27FC236}">
                <a16:creationId xmlns:a16="http://schemas.microsoft.com/office/drawing/2014/main" id="{1F546054-C2BC-168A-792D-A9D9689FE240}"/>
              </a:ext>
            </a:extLst>
          </p:cNvPr>
          <p:cNvSpPr>
            <a:spLocks noGrp="1"/>
          </p:cNvSpPr>
          <p:nvPr>
            <p:ph type="sldNum" sz="quarter" idx="12"/>
          </p:nvPr>
        </p:nvSpPr>
        <p:spPr/>
        <p:txBody>
          <a:bodyPr/>
          <a:lstStyle/>
          <a:p>
            <a:fld id="{5959EF25-B0AF-4FA7-A848-0BAE4F234502}" type="slidenum">
              <a:rPr lang="en-GB" noProof="0" smtClean="0"/>
              <a:t>2</a:t>
            </a:fld>
            <a:endParaRPr lang="en-GB" noProof="0"/>
          </a:p>
        </p:txBody>
      </p:sp>
      <p:pic>
        <p:nvPicPr>
          <p:cNvPr id="9" name="Immagine 8" descr="Immagine che contiene schermata">
            <a:extLst>
              <a:ext uri="{FF2B5EF4-FFF2-40B4-BE49-F238E27FC236}">
                <a16:creationId xmlns:a16="http://schemas.microsoft.com/office/drawing/2014/main" id="{CFE2634E-3899-1DE6-B658-945A77E5FB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35272" y="2704048"/>
            <a:ext cx="4644162" cy="1273400"/>
          </a:xfrm>
          <a:prstGeom prst="rect">
            <a:avLst/>
          </a:prstGeom>
        </p:spPr>
      </p:pic>
    </p:spTree>
    <p:extLst>
      <p:ext uri="{BB962C8B-B14F-4D97-AF65-F5344CB8AC3E}">
        <p14:creationId xmlns:p14="http://schemas.microsoft.com/office/powerpoint/2010/main" val="32474823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C4093E-2F7F-85EE-4AA9-E70A2A5BE13B}"/>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3253AADC-E956-5BE3-4E24-2B61190DE03B}"/>
              </a:ext>
            </a:extLst>
          </p:cNvPr>
          <p:cNvSpPr>
            <a:spLocks noGrp="1"/>
          </p:cNvSpPr>
          <p:nvPr>
            <p:ph type="title"/>
          </p:nvPr>
        </p:nvSpPr>
        <p:spPr/>
        <p:txBody>
          <a:bodyPr/>
          <a:lstStyle/>
          <a:p>
            <a:r>
              <a:rPr lang="en-GB">
                <a:latin typeface="Congenial SemiBold"/>
                <a:ea typeface="ADLaM Display"/>
                <a:cs typeface="ADLaM Display"/>
              </a:rPr>
              <a:t>Case study 5 : </a:t>
            </a:r>
            <a:r>
              <a:rPr lang="en-GB" b="1">
                <a:latin typeface="Congenial SemiBold"/>
                <a:ea typeface="ADLaM Display"/>
                <a:cs typeface="Calibri"/>
              </a:rPr>
              <a:t>Similar Images</a:t>
            </a:r>
            <a:endParaRPr lang="en-GB"/>
          </a:p>
        </p:txBody>
      </p:sp>
      <p:sp>
        <p:nvSpPr>
          <p:cNvPr id="4" name="Segnaposto data 3">
            <a:extLst>
              <a:ext uri="{FF2B5EF4-FFF2-40B4-BE49-F238E27FC236}">
                <a16:creationId xmlns:a16="http://schemas.microsoft.com/office/drawing/2014/main" id="{DCD379FB-EE17-AC59-18CB-69259B060A1D}"/>
              </a:ext>
            </a:extLst>
          </p:cNvPr>
          <p:cNvSpPr>
            <a:spLocks noGrp="1"/>
          </p:cNvSpPr>
          <p:nvPr>
            <p:ph type="dt" sz="half" idx="10"/>
          </p:nvPr>
        </p:nvSpPr>
        <p:spPr/>
        <p:txBody>
          <a:bodyPr/>
          <a:lstStyle/>
          <a:p>
            <a:r>
              <a:rPr lang="en-US" noProof="0"/>
              <a:t>04/03/2024</a:t>
            </a:r>
            <a:endParaRPr lang="en-GB" noProof="0"/>
          </a:p>
        </p:txBody>
      </p:sp>
      <p:sp>
        <p:nvSpPr>
          <p:cNvPr id="13" name="Segnaposto contenuto 2">
            <a:extLst>
              <a:ext uri="{FF2B5EF4-FFF2-40B4-BE49-F238E27FC236}">
                <a16:creationId xmlns:a16="http://schemas.microsoft.com/office/drawing/2014/main" id="{3BAA6C98-A5F0-6966-9CA6-C5D89334EC22}"/>
              </a:ext>
            </a:extLst>
          </p:cNvPr>
          <p:cNvSpPr txBox="1">
            <a:spLocks/>
          </p:cNvSpPr>
          <p:nvPr/>
        </p:nvSpPr>
        <p:spPr>
          <a:xfrm>
            <a:off x="896568" y="1024870"/>
            <a:ext cx="10856895" cy="710091"/>
          </a:xfrm>
          <a:prstGeom prst="rect">
            <a:avLst/>
          </a:prstGeom>
        </p:spPr>
        <p:txBody>
          <a:bodyPr vert="horz" lIns="91440" tIns="45720" rIns="91440" bIns="45720" rtlCol="0" anchor="t">
            <a:normAutofit lnSpcReduction="10000"/>
          </a:bodyPr>
          <a:lstStyle>
            <a:lvl1pPr marL="0" indent="0" algn="l" defTabSz="914400" rtl="0" eaLnBrk="1" latinLnBrk="0" hangingPunct="1">
              <a:lnSpc>
                <a:spcPct val="90000"/>
              </a:lnSpc>
              <a:spcBef>
                <a:spcPts val="1000"/>
              </a:spcBef>
              <a:spcAft>
                <a:spcPts val="600"/>
              </a:spcAft>
              <a:buFont typeface="Arial" panose="020B0604020202020204" pitchFamily="34" charset="0"/>
              <a:buNone/>
              <a:defRPr sz="2000" kern="1200">
                <a:solidFill>
                  <a:schemeClr val="tx1"/>
                </a:solidFill>
                <a:latin typeface="Congenial Light" panose="02000503040000020004"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ongenial Light" panose="02000503040000020004"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ongenial Light" panose="02000503040000020004"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ongenial Light" panose="02000503040000020004"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ongenial Light" panose="02000503040000020004"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GB" sz="1800" b="1">
                <a:latin typeface="Congenial Light"/>
              </a:rPr>
              <a:t>Motivations</a:t>
            </a:r>
            <a:r>
              <a:rPr lang="en-GB">
                <a:latin typeface="Congenial Light"/>
              </a:rPr>
              <a:t>: the objective of this case study </a:t>
            </a:r>
            <a:r>
              <a:rPr lang="en-GB">
                <a:latin typeface="Congenial Light"/>
                <a:cs typeface="Calibri"/>
              </a:rPr>
              <a:t>is to assess the stability of attribution methods across two explanations, expecting similar instances to receive comparable explanations.</a:t>
            </a:r>
            <a:endParaRPr lang="en-GB"/>
          </a:p>
          <a:p>
            <a:pPr algn="just"/>
            <a:endParaRPr lang="en-GB">
              <a:latin typeface="Congenial Light"/>
            </a:endParaRPr>
          </a:p>
        </p:txBody>
      </p:sp>
      <p:sp>
        <p:nvSpPr>
          <p:cNvPr id="5" name="Segnaposto contenuto 2">
            <a:extLst>
              <a:ext uri="{FF2B5EF4-FFF2-40B4-BE49-F238E27FC236}">
                <a16:creationId xmlns:a16="http://schemas.microsoft.com/office/drawing/2014/main" id="{5964E098-56E4-B508-299C-BFCBAA587F5E}"/>
              </a:ext>
            </a:extLst>
          </p:cNvPr>
          <p:cNvSpPr txBox="1">
            <a:spLocks/>
          </p:cNvSpPr>
          <p:nvPr/>
        </p:nvSpPr>
        <p:spPr>
          <a:xfrm>
            <a:off x="870291" y="5557457"/>
            <a:ext cx="10909447" cy="631263"/>
          </a:xfrm>
          <a:prstGeom prst="rect">
            <a:avLst/>
          </a:prstGeom>
        </p:spPr>
        <p:txBody>
          <a:bodyPr vert="horz" lIns="91440" tIns="45720" rIns="91440" bIns="45720" rtlCol="0" anchor="t">
            <a:normAutofit lnSpcReduction="10000"/>
          </a:bodyPr>
          <a:lstStyle>
            <a:lvl1pPr marL="0" indent="0" algn="l" defTabSz="914400" rtl="0" eaLnBrk="1" latinLnBrk="0" hangingPunct="1">
              <a:lnSpc>
                <a:spcPct val="90000"/>
              </a:lnSpc>
              <a:spcBef>
                <a:spcPts val="1000"/>
              </a:spcBef>
              <a:spcAft>
                <a:spcPts val="600"/>
              </a:spcAft>
              <a:buFont typeface="Arial" panose="020B0604020202020204" pitchFamily="34" charset="0"/>
              <a:buNone/>
              <a:defRPr sz="2000" kern="1200">
                <a:solidFill>
                  <a:schemeClr val="tx1"/>
                </a:solidFill>
                <a:latin typeface="Congenial Light" panose="02000503040000020004"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ongenial Light" panose="02000503040000020004"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ongenial Light" panose="02000503040000020004"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ongenial Light" panose="02000503040000020004"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ongenial Light" panose="02000503040000020004"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GB" sz="1800" b="1">
                <a:latin typeface="Congenial Light"/>
              </a:rPr>
              <a:t>Observation: </a:t>
            </a:r>
            <a:r>
              <a:rPr lang="en-GB" sz="1800">
                <a:latin typeface="Congenial Light"/>
                <a:cs typeface="Calibri"/>
              </a:rPr>
              <a:t>we evaluated these two images to be visually similar due to their common </a:t>
            </a:r>
            <a:r>
              <a:rPr lang="en-GB" sz="1800" b="1">
                <a:latin typeface="Congenial Light"/>
                <a:cs typeface="Calibri"/>
              </a:rPr>
              <a:t>spatial orientation, leaf coloration, illuminance condition</a:t>
            </a:r>
            <a:r>
              <a:rPr lang="en-GB" sz="1800">
                <a:latin typeface="Congenial Light"/>
                <a:cs typeface="Calibri"/>
              </a:rPr>
              <a:t> and </a:t>
            </a:r>
            <a:r>
              <a:rPr lang="en-GB" sz="1800" b="1">
                <a:latin typeface="Congenial Light"/>
                <a:cs typeface="Calibri"/>
              </a:rPr>
              <a:t>infection stage.</a:t>
            </a:r>
            <a:endParaRPr lang="en-US" sz="1800" b="1">
              <a:solidFill>
                <a:srgbClr val="000000"/>
              </a:solidFill>
              <a:latin typeface="Congenial Light"/>
              <a:cs typeface="Calibri"/>
            </a:endParaRPr>
          </a:p>
          <a:p>
            <a:pPr algn="just"/>
            <a:endParaRPr lang="en-GB" sz="1800" b="1">
              <a:latin typeface="Congenial Light"/>
            </a:endParaRPr>
          </a:p>
        </p:txBody>
      </p:sp>
      <p:pic>
        <p:nvPicPr>
          <p:cNvPr id="6" name="Picture 5">
            <a:extLst>
              <a:ext uri="{FF2B5EF4-FFF2-40B4-BE49-F238E27FC236}">
                <a16:creationId xmlns:a16="http://schemas.microsoft.com/office/drawing/2014/main" id="{5168CA85-524B-A6E7-51BF-095F0CDFF652}"/>
              </a:ext>
            </a:extLst>
          </p:cNvPr>
          <p:cNvPicPr>
            <a:picLocks noChangeAspect="1"/>
          </p:cNvPicPr>
          <p:nvPr/>
        </p:nvPicPr>
        <p:blipFill>
          <a:blip r:embed="rId3"/>
          <a:stretch>
            <a:fillRect/>
          </a:stretch>
        </p:blipFill>
        <p:spPr>
          <a:xfrm>
            <a:off x="2781300" y="1714993"/>
            <a:ext cx="6406055" cy="3638222"/>
          </a:xfrm>
          <a:prstGeom prst="rect">
            <a:avLst/>
          </a:prstGeom>
        </p:spPr>
      </p:pic>
      <p:sp>
        <p:nvSpPr>
          <p:cNvPr id="3" name="Segnaposto piè di pagina 2">
            <a:extLst>
              <a:ext uri="{FF2B5EF4-FFF2-40B4-BE49-F238E27FC236}">
                <a16:creationId xmlns:a16="http://schemas.microsoft.com/office/drawing/2014/main" id="{7945CCC4-B99E-0557-7A59-ECB4D6E0C3BF}"/>
              </a:ext>
            </a:extLst>
          </p:cNvPr>
          <p:cNvSpPr>
            <a:spLocks noGrp="1"/>
          </p:cNvSpPr>
          <p:nvPr>
            <p:ph type="ftr" sz="quarter" idx="11"/>
          </p:nvPr>
        </p:nvSpPr>
        <p:spPr/>
        <p:txBody>
          <a:bodyPr/>
          <a:lstStyle/>
          <a:p>
            <a:r>
              <a:rPr lang="en-US" noProof="0"/>
              <a:t>XAI presentation - Team 2 - Dataset 4</a:t>
            </a:r>
            <a:endParaRPr lang="en-GB" noProof="0"/>
          </a:p>
        </p:txBody>
      </p:sp>
      <p:sp>
        <p:nvSpPr>
          <p:cNvPr id="7" name="Segnaposto numero diapositiva 6">
            <a:extLst>
              <a:ext uri="{FF2B5EF4-FFF2-40B4-BE49-F238E27FC236}">
                <a16:creationId xmlns:a16="http://schemas.microsoft.com/office/drawing/2014/main" id="{776FD600-5372-8719-8748-54EBAD9A30BB}"/>
              </a:ext>
            </a:extLst>
          </p:cNvPr>
          <p:cNvSpPr>
            <a:spLocks noGrp="1"/>
          </p:cNvSpPr>
          <p:nvPr>
            <p:ph type="sldNum" sz="quarter" idx="12"/>
          </p:nvPr>
        </p:nvSpPr>
        <p:spPr/>
        <p:txBody>
          <a:bodyPr/>
          <a:lstStyle/>
          <a:p>
            <a:fld id="{5959EF25-B0AF-4FA7-A848-0BAE4F234502}" type="slidenum">
              <a:rPr lang="en-GB" noProof="0" smtClean="0"/>
              <a:t>20</a:t>
            </a:fld>
            <a:endParaRPr lang="en-GB" noProof="0"/>
          </a:p>
        </p:txBody>
      </p:sp>
    </p:spTree>
    <p:extLst>
      <p:ext uri="{BB962C8B-B14F-4D97-AF65-F5344CB8AC3E}">
        <p14:creationId xmlns:p14="http://schemas.microsoft.com/office/powerpoint/2010/main" val="18513842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C4093E-2F7F-85EE-4AA9-E70A2A5BE13B}"/>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3253AADC-E956-5BE3-4E24-2B61190DE03B}"/>
              </a:ext>
            </a:extLst>
          </p:cNvPr>
          <p:cNvSpPr>
            <a:spLocks noGrp="1"/>
          </p:cNvSpPr>
          <p:nvPr>
            <p:ph type="title"/>
          </p:nvPr>
        </p:nvSpPr>
        <p:spPr/>
        <p:txBody>
          <a:bodyPr/>
          <a:lstStyle/>
          <a:p>
            <a:r>
              <a:rPr lang="en-GB">
                <a:latin typeface="Congenial SemiBold"/>
                <a:ea typeface="ADLaM Display"/>
                <a:cs typeface="ADLaM Display"/>
              </a:rPr>
              <a:t>Case study 5 : </a:t>
            </a:r>
            <a:r>
              <a:rPr lang="en-GB" b="1">
                <a:latin typeface="Congenial SemiBold"/>
                <a:ea typeface="ADLaM Display"/>
                <a:cs typeface="Calibri"/>
              </a:rPr>
              <a:t>Similar Images</a:t>
            </a:r>
            <a:endParaRPr lang="en-GB"/>
          </a:p>
        </p:txBody>
      </p:sp>
      <p:sp>
        <p:nvSpPr>
          <p:cNvPr id="4" name="Segnaposto data 3">
            <a:extLst>
              <a:ext uri="{FF2B5EF4-FFF2-40B4-BE49-F238E27FC236}">
                <a16:creationId xmlns:a16="http://schemas.microsoft.com/office/drawing/2014/main" id="{DCD379FB-EE17-AC59-18CB-69259B060A1D}"/>
              </a:ext>
            </a:extLst>
          </p:cNvPr>
          <p:cNvSpPr>
            <a:spLocks noGrp="1"/>
          </p:cNvSpPr>
          <p:nvPr>
            <p:ph type="dt" sz="half" idx="10"/>
          </p:nvPr>
        </p:nvSpPr>
        <p:spPr/>
        <p:txBody>
          <a:bodyPr/>
          <a:lstStyle/>
          <a:p>
            <a:r>
              <a:rPr lang="en-US" noProof="0"/>
              <a:t>04/03/2024</a:t>
            </a:r>
            <a:endParaRPr lang="en-GB" noProof="0"/>
          </a:p>
        </p:txBody>
      </p:sp>
      <p:sp>
        <p:nvSpPr>
          <p:cNvPr id="5" name="Segnaposto contenuto 2">
            <a:extLst>
              <a:ext uri="{FF2B5EF4-FFF2-40B4-BE49-F238E27FC236}">
                <a16:creationId xmlns:a16="http://schemas.microsoft.com/office/drawing/2014/main" id="{5964E098-56E4-B508-299C-BFCBAA587F5E}"/>
              </a:ext>
            </a:extLst>
          </p:cNvPr>
          <p:cNvSpPr txBox="1">
            <a:spLocks/>
          </p:cNvSpPr>
          <p:nvPr/>
        </p:nvSpPr>
        <p:spPr>
          <a:xfrm>
            <a:off x="449877" y="4099147"/>
            <a:ext cx="10896309" cy="2339194"/>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1000"/>
              </a:spcBef>
              <a:spcAft>
                <a:spcPts val="600"/>
              </a:spcAft>
              <a:buFont typeface="Arial" panose="020B0604020202020204" pitchFamily="34" charset="0"/>
              <a:buNone/>
              <a:defRPr sz="2000" kern="1200">
                <a:solidFill>
                  <a:schemeClr val="tx1"/>
                </a:solidFill>
                <a:latin typeface="Congenial Light" panose="02000503040000020004"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ongenial Light" panose="02000503040000020004"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ongenial Light" panose="02000503040000020004"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ongenial Light" panose="02000503040000020004"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ongenial Light" panose="02000503040000020004"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GB" sz="1600" b="1">
                <a:latin typeface="Congenial Light"/>
              </a:rPr>
              <a:t> </a:t>
            </a:r>
            <a:r>
              <a:rPr lang="en-GB" sz="1600" b="1">
                <a:latin typeface="Congenial Light"/>
                <a:cs typeface="Calibri"/>
              </a:rPr>
              <a:t>Results and Conclusions:</a:t>
            </a:r>
            <a:endParaRPr lang="en-US" sz="1600" b="1">
              <a:latin typeface="Congenial Light"/>
              <a:cs typeface="Calibri"/>
            </a:endParaRPr>
          </a:p>
          <a:p>
            <a:pPr marL="342900" indent="-342900" algn="just">
              <a:buAutoNum type="arabicParenR"/>
            </a:pPr>
            <a:r>
              <a:rPr lang="en-GB" sz="1600">
                <a:latin typeface="Congenial Light"/>
                <a:cs typeface="Calibri"/>
              </a:rPr>
              <a:t>The explanations provided by each attribution method for the two images are </a:t>
            </a:r>
            <a:r>
              <a:rPr lang="en-GB" sz="1600" b="1">
                <a:latin typeface="Congenial Light"/>
                <a:cs typeface="Calibri"/>
              </a:rPr>
              <a:t>highly similar and overlapping</a:t>
            </a:r>
            <a:r>
              <a:rPr lang="en-GB" sz="1600">
                <a:latin typeface="Congenial Light"/>
                <a:cs typeface="Calibri"/>
              </a:rPr>
              <a:t>, implying consistency in the model’s classification of early blight disease for visually similar instances. </a:t>
            </a:r>
            <a:endParaRPr lang="en-GB" sz="1600"/>
          </a:p>
          <a:p>
            <a:pPr marL="342900" indent="-342900" algn="just">
              <a:buAutoNum type="arabicParenR"/>
            </a:pPr>
            <a:r>
              <a:rPr lang="en-GB" sz="1600">
                <a:latin typeface="Congenial Light"/>
                <a:cs typeface="Calibri"/>
              </a:rPr>
              <a:t>The model primarily </a:t>
            </a:r>
            <a:r>
              <a:rPr lang="en-GB" sz="1600" b="1">
                <a:latin typeface="Congenial Light"/>
                <a:cs typeface="Calibri"/>
              </a:rPr>
              <a:t>attends only to the major lesions</a:t>
            </a:r>
            <a:r>
              <a:rPr lang="en-GB" sz="1600">
                <a:latin typeface="Congenial Light"/>
                <a:cs typeface="Calibri"/>
              </a:rPr>
              <a:t> on the leaves, failing to detect a substantial portion of the overall unhealthy tissue of the leaves.</a:t>
            </a:r>
            <a:endParaRPr lang="en-GB" sz="1600"/>
          </a:p>
          <a:p>
            <a:pPr marL="342900" indent="-342900" algn="just">
              <a:buAutoNum type="arabicParenR"/>
            </a:pPr>
            <a:r>
              <a:rPr lang="en-GB" sz="1600">
                <a:latin typeface="Congenial Light"/>
                <a:cs typeface="Calibri"/>
              </a:rPr>
              <a:t>The saliency maps’ explanations are i</a:t>
            </a:r>
            <a:r>
              <a:rPr lang="en-GB" sz="1600" b="1">
                <a:latin typeface="Congenial Light"/>
                <a:cs typeface="Calibri"/>
              </a:rPr>
              <a:t>nsufficient for accurately locating all lesions </a:t>
            </a:r>
            <a:r>
              <a:rPr lang="en-GB" sz="1600">
                <a:latin typeface="Congenial Light"/>
                <a:cs typeface="Calibri"/>
              </a:rPr>
              <a:t>within images, limiting segmentation of lesions pixel by pixel.</a:t>
            </a:r>
            <a:endParaRPr lang="en-GB" sz="1600"/>
          </a:p>
          <a:p>
            <a:pPr algn="just"/>
            <a:endParaRPr lang="en-GB" sz="1800" b="1">
              <a:solidFill>
                <a:srgbClr val="000000"/>
              </a:solidFill>
              <a:latin typeface="Congenial Light"/>
              <a:cs typeface="Calibri"/>
            </a:endParaRPr>
          </a:p>
          <a:p>
            <a:pPr algn="just"/>
            <a:endParaRPr lang="en-GB" sz="1800" b="1">
              <a:latin typeface="Congenial Light"/>
            </a:endParaRPr>
          </a:p>
        </p:txBody>
      </p:sp>
      <p:pic>
        <p:nvPicPr>
          <p:cNvPr id="3" name="Picture 2">
            <a:extLst>
              <a:ext uri="{FF2B5EF4-FFF2-40B4-BE49-F238E27FC236}">
                <a16:creationId xmlns:a16="http://schemas.microsoft.com/office/drawing/2014/main" id="{D124D15D-8545-EE25-6BAB-67292FDD25C8}"/>
              </a:ext>
            </a:extLst>
          </p:cNvPr>
          <p:cNvPicPr>
            <a:picLocks noChangeAspect="1"/>
          </p:cNvPicPr>
          <p:nvPr/>
        </p:nvPicPr>
        <p:blipFill>
          <a:blip r:embed="rId3"/>
          <a:stretch>
            <a:fillRect/>
          </a:stretch>
        </p:blipFill>
        <p:spPr>
          <a:xfrm>
            <a:off x="1418896" y="997047"/>
            <a:ext cx="9354208" cy="2998322"/>
          </a:xfrm>
          <a:prstGeom prst="rect">
            <a:avLst/>
          </a:prstGeom>
        </p:spPr>
      </p:pic>
      <p:sp>
        <p:nvSpPr>
          <p:cNvPr id="6" name="Segnaposto piè di pagina 5">
            <a:extLst>
              <a:ext uri="{FF2B5EF4-FFF2-40B4-BE49-F238E27FC236}">
                <a16:creationId xmlns:a16="http://schemas.microsoft.com/office/drawing/2014/main" id="{DA18325E-1ADF-7AE7-ED95-8458247F7E56}"/>
              </a:ext>
            </a:extLst>
          </p:cNvPr>
          <p:cNvSpPr>
            <a:spLocks noGrp="1"/>
          </p:cNvSpPr>
          <p:nvPr>
            <p:ph type="ftr" sz="quarter" idx="11"/>
          </p:nvPr>
        </p:nvSpPr>
        <p:spPr/>
        <p:txBody>
          <a:bodyPr/>
          <a:lstStyle/>
          <a:p>
            <a:r>
              <a:rPr lang="en-US" noProof="0"/>
              <a:t>XAI presentation - Team 2 - Dataset 4</a:t>
            </a:r>
            <a:endParaRPr lang="en-GB" noProof="0"/>
          </a:p>
        </p:txBody>
      </p:sp>
      <p:sp>
        <p:nvSpPr>
          <p:cNvPr id="7" name="Segnaposto numero diapositiva 6">
            <a:extLst>
              <a:ext uri="{FF2B5EF4-FFF2-40B4-BE49-F238E27FC236}">
                <a16:creationId xmlns:a16="http://schemas.microsoft.com/office/drawing/2014/main" id="{FC4BD317-DA9E-4F90-C81A-64368F598E2F}"/>
              </a:ext>
            </a:extLst>
          </p:cNvPr>
          <p:cNvSpPr>
            <a:spLocks noGrp="1"/>
          </p:cNvSpPr>
          <p:nvPr>
            <p:ph type="sldNum" sz="quarter" idx="12"/>
          </p:nvPr>
        </p:nvSpPr>
        <p:spPr/>
        <p:txBody>
          <a:bodyPr/>
          <a:lstStyle/>
          <a:p>
            <a:fld id="{5959EF25-B0AF-4FA7-A848-0BAE4F234502}" type="slidenum">
              <a:rPr lang="en-GB" noProof="0" smtClean="0"/>
              <a:t>21</a:t>
            </a:fld>
            <a:endParaRPr lang="en-GB" noProof="0"/>
          </a:p>
        </p:txBody>
      </p:sp>
    </p:spTree>
    <p:extLst>
      <p:ext uri="{BB962C8B-B14F-4D97-AF65-F5344CB8AC3E}">
        <p14:creationId xmlns:p14="http://schemas.microsoft.com/office/powerpoint/2010/main" val="31899875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C4093E-2F7F-85EE-4AA9-E70A2A5BE13B}"/>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3253AADC-E956-5BE3-4E24-2B61190DE03B}"/>
              </a:ext>
            </a:extLst>
          </p:cNvPr>
          <p:cNvSpPr>
            <a:spLocks noGrp="1"/>
          </p:cNvSpPr>
          <p:nvPr>
            <p:ph type="title"/>
          </p:nvPr>
        </p:nvSpPr>
        <p:spPr/>
        <p:txBody>
          <a:bodyPr/>
          <a:lstStyle/>
          <a:p>
            <a:r>
              <a:rPr lang="en-GB">
                <a:latin typeface="Congenial SemiBold"/>
                <a:ea typeface="ADLaM Display"/>
                <a:cs typeface="ADLaM Display"/>
              </a:rPr>
              <a:t>Case study 6 : Multi-leafed images</a:t>
            </a:r>
            <a:endParaRPr lang="en-GB"/>
          </a:p>
        </p:txBody>
      </p:sp>
      <p:sp>
        <p:nvSpPr>
          <p:cNvPr id="4" name="Segnaposto data 3">
            <a:extLst>
              <a:ext uri="{FF2B5EF4-FFF2-40B4-BE49-F238E27FC236}">
                <a16:creationId xmlns:a16="http://schemas.microsoft.com/office/drawing/2014/main" id="{DCD379FB-EE17-AC59-18CB-69259B060A1D}"/>
              </a:ext>
            </a:extLst>
          </p:cNvPr>
          <p:cNvSpPr>
            <a:spLocks noGrp="1"/>
          </p:cNvSpPr>
          <p:nvPr>
            <p:ph type="dt" sz="half" idx="10"/>
          </p:nvPr>
        </p:nvSpPr>
        <p:spPr/>
        <p:txBody>
          <a:bodyPr/>
          <a:lstStyle/>
          <a:p>
            <a:r>
              <a:rPr lang="en-US" noProof="0"/>
              <a:t>04/03/2024</a:t>
            </a:r>
            <a:endParaRPr lang="en-GB" noProof="0"/>
          </a:p>
        </p:txBody>
      </p:sp>
      <p:sp>
        <p:nvSpPr>
          <p:cNvPr id="5" name="Segnaposto piè di pagina 4">
            <a:extLst>
              <a:ext uri="{FF2B5EF4-FFF2-40B4-BE49-F238E27FC236}">
                <a16:creationId xmlns:a16="http://schemas.microsoft.com/office/drawing/2014/main" id="{98D3238D-EDAA-F3BC-9745-EBFDCB74C717}"/>
              </a:ext>
            </a:extLst>
          </p:cNvPr>
          <p:cNvSpPr>
            <a:spLocks noGrp="1"/>
          </p:cNvSpPr>
          <p:nvPr>
            <p:ph type="ftr" sz="quarter" idx="11"/>
          </p:nvPr>
        </p:nvSpPr>
        <p:spPr/>
        <p:txBody>
          <a:bodyPr/>
          <a:lstStyle/>
          <a:p>
            <a:r>
              <a:rPr lang="en-US" noProof="0"/>
              <a:t>XAI presentation - Team 2 - Dataset 4</a:t>
            </a:r>
            <a:endParaRPr lang="en-GB" noProof="0"/>
          </a:p>
        </p:txBody>
      </p:sp>
      <p:sp>
        <p:nvSpPr>
          <p:cNvPr id="6" name="Segnaposto numero diapositiva 5">
            <a:extLst>
              <a:ext uri="{FF2B5EF4-FFF2-40B4-BE49-F238E27FC236}">
                <a16:creationId xmlns:a16="http://schemas.microsoft.com/office/drawing/2014/main" id="{483AE69F-A247-BE6D-5EB4-92ACA7FBC4A8}"/>
              </a:ext>
            </a:extLst>
          </p:cNvPr>
          <p:cNvSpPr>
            <a:spLocks noGrp="1"/>
          </p:cNvSpPr>
          <p:nvPr>
            <p:ph type="sldNum" sz="quarter" idx="12"/>
          </p:nvPr>
        </p:nvSpPr>
        <p:spPr/>
        <p:txBody>
          <a:bodyPr/>
          <a:lstStyle/>
          <a:p>
            <a:fld id="{5959EF25-B0AF-4FA7-A848-0BAE4F234502}" type="slidenum">
              <a:rPr lang="en-GB" noProof="0" smtClean="0"/>
              <a:t>22</a:t>
            </a:fld>
            <a:endParaRPr lang="en-GB" noProof="0"/>
          </a:p>
        </p:txBody>
      </p:sp>
      <p:sp>
        <p:nvSpPr>
          <p:cNvPr id="11" name="Segnaposto contenuto 2">
            <a:extLst>
              <a:ext uri="{FF2B5EF4-FFF2-40B4-BE49-F238E27FC236}">
                <a16:creationId xmlns:a16="http://schemas.microsoft.com/office/drawing/2014/main" id="{2965368E-AC33-5BFC-46E0-F5077C3AED32}"/>
              </a:ext>
            </a:extLst>
          </p:cNvPr>
          <p:cNvSpPr>
            <a:spLocks noGrp="1"/>
          </p:cNvSpPr>
          <p:nvPr>
            <p:ph idx="1"/>
          </p:nvPr>
        </p:nvSpPr>
        <p:spPr>
          <a:xfrm>
            <a:off x="812566" y="1079427"/>
            <a:ext cx="5776986" cy="4699145"/>
          </a:xfrm>
        </p:spPr>
        <p:txBody>
          <a:bodyPr vert="horz" lIns="91440" tIns="45720" rIns="91440" bIns="45720" rtlCol="0" anchor="t">
            <a:normAutofit/>
          </a:bodyPr>
          <a:lstStyle/>
          <a:p>
            <a:pPr algn="just"/>
            <a:endParaRPr lang="en-GB"/>
          </a:p>
          <a:p>
            <a:pPr algn="just"/>
            <a:endParaRPr lang="en-GB"/>
          </a:p>
          <a:p>
            <a:pPr lvl="1" indent="0" algn="just">
              <a:buNone/>
            </a:pPr>
            <a:endParaRPr lang="en-GB" sz="1600"/>
          </a:p>
        </p:txBody>
      </p:sp>
      <p:sp>
        <p:nvSpPr>
          <p:cNvPr id="13" name="Segnaposto contenuto 2">
            <a:extLst>
              <a:ext uri="{FF2B5EF4-FFF2-40B4-BE49-F238E27FC236}">
                <a16:creationId xmlns:a16="http://schemas.microsoft.com/office/drawing/2014/main" id="{8FE65BEB-CE03-EFF9-BBF5-ACFAFFFE06DD}"/>
              </a:ext>
            </a:extLst>
          </p:cNvPr>
          <p:cNvSpPr txBox="1">
            <a:spLocks/>
          </p:cNvSpPr>
          <p:nvPr/>
        </p:nvSpPr>
        <p:spPr>
          <a:xfrm>
            <a:off x="940479" y="996227"/>
            <a:ext cx="10121170" cy="1280584"/>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spcAft>
                <a:spcPts val="600"/>
              </a:spcAft>
              <a:buFont typeface="Arial" panose="020B0604020202020204" pitchFamily="34" charset="0"/>
              <a:buNone/>
              <a:defRPr sz="2000" kern="1200">
                <a:solidFill>
                  <a:schemeClr val="tx1"/>
                </a:solidFill>
                <a:latin typeface="Congenial Light" panose="02000503040000020004"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ongenial Light" panose="02000503040000020004"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ongenial Light" panose="02000503040000020004"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ongenial Light" panose="02000503040000020004"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ongenial Light" panose="02000503040000020004"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GB" b="1">
                <a:latin typeface="Congenial Light"/>
              </a:rPr>
              <a:t>Motivations</a:t>
            </a:r>
            <a:r>
              <a:rPr lang="en-GB">
                <a:latin typeface="Congenial Light"/>
              </a:rPr>
              <a:t>: </a:t>
            </a:r>
            <a:r>
              <a:rPr lang="en-GB">
                <a:latin typeface="Congenial Light"/>
                <a:cs typeface="Calibri"/>
              </a:rPr>
              <a:t>The dataset is mainly composed by a single leaf, here we select some images from Tomato Healthy (37) which present multiple leaves  in order to understand if the model is able to detect multi-leafed images, since real-world application should be able to detect even images with multiple leaves.</a:t>
            </a:r>
          </a:p>
        </p:txBody>
      </p:sp>
      <p:sp>
        <p:nvSpPr>
          <p:cNvPr id="17" name="CasellaDiTesto 16">
            <a:extLst>
              <a:ext uri="{FF2B5EF4-FFF2-40B4-BE49-F238E27FC236}">
                <a16:creationId xmlns:a16="http://schemas.microsoft.com/office/drawing/2014/main" id="{F9051221-F5D2-3C1B-96AD-CF42AE80820F}"/>
              </a:ext>
            </a:extLst>
          </p:cNvPr>
          <p:cNvSpPr txBox="1"/>
          <p:nvPr/>
        </p:nvSpPr>
        <p:spPr>
          <a:xfrm>
            <a:off x="2226557" y="5097753"/>
            <a:ext cx="2055334" cy="553998"/>
          </a:xfrm>
          <a:prstGeom prst="rect">
            <a:avLst/>
          </a:prstGeom>
          <a:noFill/>
        </p:spPr>
        <p:txBody>
          <a:bodyPr wrap="square" lIns="91440" tIns="45720" rIns="91440" bIns="45720" rtlCol="0" anchor="t">
            <a:spAutoFit/>
          </a:bodyPr>
          <a:lstStyle/>
          <a:p>
            <a:r>
              <a:rPr lang="en-GB" sz="1000" b="1">
                <a:latin typeface="Congenial Light"/>
              </a:rPr>
              <a:t>Label</a:t>
            </a:r>
            <a:r>
              <a:rPr lang="en-GB" sz="1000">
                <a:latin typeface="Congenial Light"/>
              </a:rPr>
              <a:t>: Tomato Healthy (37)</a:t>
            </a:r>
            <a:br>
              <a:rPr lang="en-GB" sz="1000">
                <a:latin typeface="Congenial Light"/>
              </a:rPr>
            </a:br>
            <a:r>
              <a:rPr lang="en-GB" sz="1000" b="1">
                <a:latin typeface="Congenial Light"/>
              </a:rPr>
              <a:t>Prediction</a:t>
            </a:r>
            <a:r>
              <a:rPr lang="en-GB" sz="1000">
                <a:latin typeface="Congenial Light"/>
              </a:rPr>
              <a:t>: Tomato Healthy (37)</a:t>
            </a:r>
            <a:endParaRPr lang="en-GB" sz="1000">
              <a:latin typeface="Congenial Light"/>
              <a:cs typeface="Calibri"/>
            </a:endParaRPr>
          </a:p>
          <a:p>
            <a:r>
              <a:rPr lang="en-GB" sz="1000" b="1">
                <a:latin typeface="Congenial Light"/>
              </a:rPr>
              <a:t>Prediction probability</a:t>
            </a:r>
            <a:r>
              <a:rPr lang="en-GB" sz="1000">
                <a:latin typeface="Congenial Light"/>
              </a:rPr>
              <a:t>: 0.91</a:t>
            </a:r>
            <a:endParaRPr lang="en-GB" sz="1000">
              <a:latin typeface="Congenial Light" panose="02000503040000020004" pitchFamily="2" charset="0"/>
            </a:endParaRPr>
          </a:p>
        </p:txBody>
      </p:sp>
      <p:pic>
        <p:nvPicPr>
          <p:cNvPr id="3" name="Immagine 2" descr="Immagine che contiene terreno, verdura, pianta, foglia&#10;&#10;Descrizione generata automaticamente">
            <a:extLst>
              <a:ext uri="{FF2B5EF4-FFF2-40B4-BE49-F238E27FC236}">
                <a16:creationId xmlns:a16="http://schemas.microsoft.com/office/drawing/2014/main" id="{6FCBD5D3-0A2F-2767-DB4F-6933A47F978A}"/>
              </a:ext>
            </a:extLst>
          </p:cNvPr>
          <p:cNvPicPr>
            <a:picLocks noChangeAspect="1"/>
          </p:cNvPicPr>
          <p:nvPr/>
        </p:nvPicPr>
        <p:blipFill>
          <a:blip r:embed="rId3"/>
          <a:stretch>
            <a:fillRect/>
          </a:stretch>
        </p:blipFill>
        <p:spPr>
          <a:xfrm>
            <a:off x="2004540" y="2403410"/>
            <a:ext cx="7709243" cy="2456206"/>
          </a:xfrm>
          <a:prstGeom prst="rect">
            <a:avLst/>
          </a:prstGeom>
        </p:spPr>
      </p:pic>
      <p:sp>
        <p:nvSpPr>
          <p:cNvPr id="7" name="CasellaDiTesto 6">
            <a:extLst>
              <a:ext uri="{FF2B5EF4-FFF2-40B4-BE49-F238E27FC236}">
                <a16:creationId xmlns:a16="http://schemas.microsoft.com/office/drawing/2014/main" id="{2289353C-2DAB-A34B-F13D-F78ADDE5034D}"/>
              </a:ext>
            </a:extLst>
          </p:cNvPr>
          <p:cNvSpPr txBox="1"/>
          <p:nvPr/>
        </p:nvSpPr>
        <p:spPr>
          <a:xfrm>
            <a:off x="4828341" y="5097753"/>
            <a:ext cx="2055334" cy="553998"/>
          </a:xfrm>
          <a:prstGeom prst="rect">
            <a:avLst/>
          </a:prstGeom>
          <a:noFill/>
        </p:spPr>
        <p:txBody>
          <a:bodyPr wrap="square" lIns="91440" tIns="45720" rIns="91440" bIns="45720" rtlCol="0" anchor="t">
            <a:spAutoFit/>
          </a:bodyPr>
          <a:lstStyle/>
          <a:p>
            <a:r>
              <a:rPr lang="en-GB" sz="1000" b="1">
                <a:latin typeface="Congenial Light"/>
              </a:rPr>
              <a:t>Label</a:t>
            </a:r>
            <a:r>
              <a:rPr lang="en-GB" sz="1000">
                <a:latin typeface="Congenial Light"/>
              </a:rPr>
              <a:t>: Tomato Healthy (37)</a:t>
            </a:r>
            <a:br>
              <a:rPr lang="en-GB" sz="1000">
                <a:latin typeface="Congenial Light"/>
              </a:rPr>
            </a:br>
            <a:r>
              <a:rPr lang="en-GB" sz="1000" b="1">
                <a:latin typeface="Congenial Light"/>
              </a:rPr>
              <a:t>Prediction</a:t>
            </a:r>
            <a:r>
              <a:rPr lang="en-GB" sz="1000">
                <a:latin typeface="Congenial Light"/>
              </a:rPr>
              <a:t>: Tomato Healthy (37)</a:t>
            </a:r>
            <a:endParaRPr lang="en-GB" sz="1000">
              <a:latin typeface="Congenial Light"/>
              <a:cs typeface="Calibri"/>
            </a:endParaRPr>
          </a:p>
          <a:p>
            <a:r>
              <a:rPr lang="en-GB" sz="1000" b="1">
                <a:latin typeface="Congenial Light"/>
              </a:rPr>
              <a:t>Prediction probability</a:t>
            </a:r>
            <a:r>
              <a:rPr lang="en-GB" sz="1000">
                <a:latin typeface="Congenial Light"/>
              </a:rPr>
              <a:t>: 0.95</a:t>
            </a:r>
            <a:endParaRPr lang="en-GB" sz="1000">
              <a:latin typeface="Congenial Light" panose="02000503040000020004" pitchFamily="2" charset="0"/>
            </a:endParaRPr>
          </a:p>
        </p:txBody>
      </p:sp>
      <p:sp>
        <p:nvSpPr>
          <p:cNvPr id="9" name="CasellaDiTesto 8">
            <a:extLst>
              <a:ext uri="{FF2B5EF4-FFF2-40B4-BE49-F238E27FC236}">
                <a16:creationId xmlns:a16="http://schemas.microsoft.com/office/drawing/2014/main" id="{23324266-C12F-A39B-716C-DB49A9352984}"/>
              </a:ext>
            </a:extLst>
          </p:cNvPr>
          <p:cNvSpPr txBox="1"/>
          <p:nvPr/>
        </p:nvSpPr>
        <p:spPr>
          <a:xfrm>
            <a:off x="7416395" y="5097753"/>
            <a:ext cx="2055334" cy="553998"/>
          </a:xfrm>
          <a:prstGeom prst="rect">
            <a:avLst/>
          </a:prstGeom>
          <a:noFill/>
        </p:spPr>
        <p:txBody>
          <a:bodyPr wrap="square" lIns="91440" tIns="45720" rIns="91440" bIns="45720" rtlCol="0" anchor="t">
            <a:spAutoFit/>
          </a:bodyPr>
          <a:lstStyle/>
          <a:p>
            <a:r>
              <a:rPr lang="en-GB" sz="1000" b="1">
                <a:latin typeface="Congenial Light"/>
              </a:rPr>
              <a:t>Label</a:t>
            </a:r>
            <a:r>
              <a:rPr lang="en-GB" sz="1000">
                <a:latin typeface="Congenial Light"/>
              </a:rPr>
              <a:t>: Tomato Healthy (37)</a:t>
            </a:r>
            <a:br>
              <a:rPr lang="en-GB" sz="1000">
                <a:latin typeface="Congenial Light"/>
              </a:rPr>
            </a:br>
            <a:r>
              <a:rPr lang="en-GB" sz="1000" b="1">
                <a:latin typeface="Congenial Light"/>
              </a:rPr>
              <a:t>Prediction</a:t>
            </a:r>
            <a:r>
              <a:rPr lang="en-GB" sz="1000">
                <a:latin typeface="Congenial Light"/>
              </a:rPr>
              <a:t>: Tomato Healthy (37)</a:t>
            </a:r>
            <a:endParaRPr lang="en-GB" sz="1000">
              <a:latin typeface="Congenial Light"/>
              <a:cs typeface="Calibri"/>
            </a:endParaRPr>
          </a:p>
          <a:p>
            <a:r>
              <a:rPr lang="en-GB" sz="1000" b="1">
                <a:latin typeface="Congenial Light"/>
              </a:rPr>
              <a:t>Prediction probability</a:t>
            </a:r>
            <a:r>
              <a:rPr lang="en-GB" sz="1000">
                <a:latin typeface="Congenial Light"/>
              </a:rPr>
              <a:t>: 0.95</a:t>
            </a:r>
            <a:endParaRPr lang="en-GB" sz="1000">
              <a:latin typeface="Congenial Light" panose="02000503040000020004" pitchFamily="2" charset="0"/>
            </a:endParaRPr>
          </a:p>
        </p:txBody>
      </p:sp>
    </p:spTree>
    <p:extLst>
      <p:ext uri="{BB962C8B-B14F-4D97-AF65-F5344CB8AC3E}">
        <p14:creationId xmlns:p14="http://schemas.microsoft.com/office/powerpoint/2010/main" val="1250987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64925C-FA0C-3938-0F7C-07354BBAC83C}"/>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1C3EE20C-3A98-D354-C62D-0FF0B78AFE49}"/>
              </a:ext>
            </a:extLst>
          </p:cNvPr>
          <p:cNvSpPr>
            <a:spLocks noGrp="1"/>
          </p:cNvSpPr>
          <p:nvPr>
            <p:ph type="title"/>
          </p:nvPr>
        </p:nvSpPr>
        <p:spPr/>
        <p:txBody>
          <a:bodyPr/>
          <a:lstStyle/>
          <a:p>
            <a:r>
              <a:rPr lang="en-GB">
                <a:latin typeface="Congenial SemiBold"/>
              </a:rPr>
              <a:t>Case study 6 : Multi-leafed images</a:t>
            </a:r>
          </a:p>
        </p:txBody>
      </p:sp>
      <p:sp>
        <p:nvSpPr>
          <p:cNvPr id="4" name="Segnaposto data 3">
            <a:extLst>
              <a:ext uri="{FF2B5EF4-FFF2-40B4-BE49-F238E27FC236}">
                <a16:creationId xmlns:a16="http://schemas.microsoft.com/office/drawing/2014/main" id="{60091954-94A5-1B71-A981-57B31BA61B00}"/>
              </a:ext>
            </a:extLst>
          </p:cNvPr>
          <p:cNvSpPr>
            <a:spLocks noGrp="1"/>
          </p:cNvSpPr>
          <p:nvPr>
            <p:ph type="dt" sz="half" idx="10"/>
          </p:nvPr>
        </p:nvSpPr>
        <p:spPr/>
        <p:txBody>
          <a:bodyPr/>
          <a:lstStyle/>
          <a:p>
            <a:r>
              <a:rPr lang="en-US" noProof="0"/>
              <a:t>04/03/2024</a:t>
            </a:r>
            <a:endParaRPr lang="en-GB" noProof="0"/>
          </a:p>
        </p:txBody>
      </p:sp>
      <p:sp>
        <p:nvSpPr>
          <p:cNvPr id="5" name="Segnaposto piè di pagina 4">
            <a:extLst>
              <a:ext uri="{FF2B5EF4-FFF2-40B4-BE49-F238E27FC236}">
                <a16:creationId xmlns:a16="http://schemas.microsoft.com/office/drawing/2014/main" id="{747F7007-4B0A-6E9E-9AD8-AB2E7356EB1C}"/>
              </a:ext>
            </a:extLst>
          </p:cNvPr>
          <p:cNvSpPr>
            <a:spLocks noGrp="1"/>
          </p:cNvSpPr>
          <p:nvPr>
            <p:ph type="ftr" sz="quarter" idx="11"/>
          </p:nvPr>
        </p:nvSpPr>
        <p:spPr/>
        <p:txBody>
          <a:bodyPr/>
          <a:lstStyle/>
          <a:p>
            <a:r>
              <a:rPr lang="en-US" noProof="0"/>
              <a:t>XAI presentation - Team 2 - Dataset 4</a:t>
            </a:r>
            <a:endParaRPr lang="en-GB" noProof="0"/>
          </a:p>
        </p:txBody>
      </p:sp>
      <p:sp>
        <p:nvSpPr>
          <p:cNvPr id="6" name="Segnaposto numero diapositiva 5">
            <a:extLst>
              <a:ext uri="{FF2B5EF4-FFF2-40B4-BE49-F238E27FC236}">
                <a16:creationId xmlns:a16="http://schemas.microsoft.com/office/drawing/2014/main" id="{CD2CA638-0191-2F76-8B51-6CA6A9D1A38B}"/>
              </a:ext>
            </a:extLst>
          </p:cNvPr>
          <p:cNvSpPr>
            <a:spLocks noGrp="1"/>
          </p:cNvSpPr>
          <p:nvPr>
            <p:ph type="sldNum" sz="quarter" idx="12"/>
          </p:nvPr>
        </p:nvSpPr>
        <p:spPr/>
        <p:txBody>
          <a:bodyPr/>
          <a:lstStyle/>
          <a:p>
            <a:fld id="{5959EF25-B0AF-4FA7-A848-0BAE4F234502}" type="slidenum">
              <a:rPr lang="en-GB" noProof="0" smtClean="0"/>
              <a:t>23</a:t>
            </a:fld>
            <a:endParaRPr lang="en-GB" noProof="0"/>
          </a:p>
        </p:txBody>
      </p:sp>
      <p:sp>
        <p:nvSpPr>
          <p:cNvPr id="12" name="Segnaposto contenuto 2">
            <a:extLst>
              <a:ext uri="{FF2B5EF4-FFF2-40B4-BE49-F238E27FC236}">
                <a16:creationId xmlns:a16="http://schemas.microsoft.com/office/drawing/2014/main" id="{BDFAA7E8-82ED-0FD7-77CD-D8FBFB5852E3}"/>
              </a:ext>
            </a:extLst>
          </p:cNvPr>
          <p:cNvSpPr>
            <a:spLocks noGrp="1"/>
          </p:cNvSpPr>
          <p:nvPr>
            <p:ph idx="1"/>
          </p:nvPr>
        </p:nvSpPr>
        <p:spPr>
          <a:xfrm>
            <a:off x="838199" y="1635481"/>
            <a:ext cx="4932511" cy="3587036"/>
          </a:xfrm>
        </p:spPr>
        <p:txBody>
          <a:bodyPr vert="horz" lIns="91440" tIns="45720" rIns="91440" bIns="45720" rtlCol="0" anchor="t">
            <a:normAutofit/>
          </a:bodyPr>
          <a:lstStyle/>
          <a:p>
            <a:pPr algn="just"/>
            <a:r>
              <a:rPr lang="en-GB" b="1">
                <a:latin typeface="Congenial Light"/>
              </a:rPr>
              <a:t>Results</a:t>
            </a:r>
            <a:r>
              <a:rPr lang="en-GB">
                <a:latin typeface="Congenial Light"/>
              </a:rPr>
              <a:t>:</a:t>
            </a:r>
            <a:endParaRPr lang="en-GB"/>
          </a:p>
          <a:p>
            <a:pPr marL="342900" indent="-342900" algn="just">
              <a:buFont typeface="Arial" panose="020B0604020202020204" pitchFamily="34" charset="0"/>
              <a:buChar char="•"/>
            </a:pPr>
            <a:r>
              <a:rPr lang="en-GB" b="1">
                <a:latin typeface="Congenial Light"/>
                <a:cs typeface="Calibri"/>
              </a:rPr>
              <a:t>First image</a:t>
            </a:r>
            <a:r>
              <a:rPr lang="en-GB">
                <a:solidFill>
                  <a:srgbClr val="404040"/>
                </a:solidFill>
                <a:latin typeface="Congenial Light"/>
                <a:cs typeface="Calibri"/>
              </a:rPr>
              <a:t>: </a:t>
            </a:r>
            <a:r>
              <a:rPr lang="en-GB">
                <a:solidFill>
                  <a:srgbClr val="000000"/>
                </a:solidFill>
                <a:latin typeface="Congenial Light"/>
                <a:cs typeface="Calibri"/>
              </a:rPr>
              <a:t>RISE, </a:t>
            </a:r>
            <a:r>
              <a:rPr lang="en-GB" err="1">
                <a:solidFill>
                  <a:srgbClr val="000000"/>
                </a:solidFill>
                <a:latin typeface="Congenial Light"/>
                <a:cs typeface="Calibri"/>
              </a:rPr>
              <a:t>GradCam</a:t>
            </a:r>
            <a:r>
              <a:rPr lang="en-GB">
                <a:solidFill>
                  <a:srgbClr val="000000"/>
                </a:solidFill>
                <a:latin typeface="Congenial Light"/>
                <a:cs typeface="Calibri"/>
              </a:rPr>
              <a:t> and </a:t>
            </a:r>
            <a:r>
              <a:rPr lang="en-GB" err="1">
                <a:solidFill>
                  <a:srgbClr val="000000"/>
                </a:solidFill>
                <a:latin typeface="Congenial Light"/>
                <a:cs typeface="Calibri"/>
              </a:rPr>
              <a:t>GradCam</a:t>
            </a:r>
            <a:r>
              <a:rPr lang="en-GB">
                <a:solidFill>
                  <a:srgbClr val="000000"/>
                </a:solidFill>
                <a:latin typeface="Congenial Light"/>
                <a:cs typeface="Calibri"/>
              </a:rPr>
              <a:t>++ highlight only one leaf as representative for the prediction.</a:t>
            </a:r>
          </a:p>
          <a:p>
            <a:pPr marL="342900" indent="-342900" algn="just">
              <a:buFont typeface="Arial" panose="020B0604020202020204" pitchFamily="34" charset="0"/>
              <a:buChar char="•"/>
            </a:pPr>
            <a:r>
              <a:rPr lang="en-GB" b="1">
                <a:solidFill>
                  <a:srgbClr val="000000"/>
                </a:solidFill>
                <a:latin typeface="Congenial Light"/>
                <a:cs typeface="Arial"/>
              </a:rPr>
              <a:t>Second image</a:t>
            </a:r>
            <a:r>
              <a:rPr lang="en-GB">
                <a:solidFill>
                  <a:srgbClr val="404040"/>
                </a:solidFill>
                <a:latin typeface="Congenial Light"/>
                <a:cs typeface="Calibri"/>
              </a:rPr>
              <a:t>: </a:t>
            </a:r>
            <a:r>
              <a:rPr lang="en-GB">
                <a:solidFill>
                  <a:srgbClr val="000000"/>
                </a:solidFill>
                <a:latin typeface="Congenial Light"/>
                <a:cs typeface="Calibri"/>
              </a:rPr>
              <a:t>all the  methods do not seem to highlight the two leaves.</a:t>
            </a:r>
          </a:p>
          <a:p>
            <a:pPr marL="342900" indent="-342900" algn="just">
              <a:buFont typeface="Arial" panose="020B0604020202020204" pitchFamily="34" charset="0"/>
              <a:buChar char="•"/>
            </a:pPr>
            <a:r>
              <a:rPr lang="en-GB" b="1">
                <a:solidFill>
                  <a:srgbClr val="000000"/>
                </a:solidFill>
                <a:latin typeface="Congenial Light"/>
                <a:cs typeface="Calibri"/>
              </a:rPr>
              <a:t>Third image</a:t>
            </a:r>
            <a:r>
              <a:rPr lang="en-GB">
                <a:solidFill>
                  <a:srgbClr val="000000"/>
                </a:solidFill>
                <a:latin typeface="Congenial Light"/>
                <a:cs typeface="Calibri"/>
              </a:rPr>
              <a:t>: RISE seems not to detect well the leaves while </a:t>
            </a:r>
            <a:r>
              <a:rPr lang="en-GB" err="1">
                <a:solidFill>
                  <a:srgbClr val="000000"/>
                </a:solidFill>
                <a:latin typeface="Congenial Light"/>
                <a:cs typeface="Calibri"/>
              </a:rPr>
              <a:t>GradCam</a:t>
            </a:r>
            <a:r>
              <a:rPr lang="en-GB">
                <a:solidFill>
                  <a:srgbClr val="000000"/>
                </a:solidFill>
                <a:latin typeface="Congenial Light"/>
                <a:cs typeface="Calibri"/>
              </a:rPr>
              <a:t> and </a:t>
            </a:r>
            <a:r>
              <a:rPr lang="en-GB" err="1">
                <a:solidFill>
                  <a:srgbClr val="000000"/>
                </a:solidFill>
                <a:latin typeface="Congenial Light"/>
                <a:cs typeface="Calibri"/>
              </a:rPr>
              <a:t>GradCam</a:t>
            </a:r>
            <a:r>
              <a:rPr lang="en-GB">
                <a:solidFill>
                  <a:srgbClr val="000000"/>
                </a:solidFill>
                <a:latin typeface="Congenial Light"/>
                <a:cs typeface="Calibri"/>
              </a:rPr>
              <a:t>++ </a:t>
            </a:r>
            <a:r>
              <a:rPr lang="en-GB" err="1">
                <a:solidFill>
                  <a:srgbClr val="000000"/>
                </a:solidFill>
                <a:latin typeface="Congenial Light"/>
                <a:cs typeface="Calibri"/>
              </a:rPr>
              <a:t>correclty</a:t>
            </a:r>
            <a:r>
              <a:rPr lang="en-GB">
                <a:solidFill>
                  <a:srgbClr val="000000"/>
                </a:solidFill>
                <a:latin typeface="Congenial Light"/>
                <a:cs typeface="Calibri"/>
              </a:rPr>
              <a:t> highlight the 2 leaves.</a:t>
            </a:r>
          </a:p>
          <a:p>
            <a:pPr marL="342900" indent="-342900" algn="just">
              <a:buFont typeface="Arial" panose="020B0604020202020204" pitchFamily="34" charset="0"/>
              <a:buChar char="•"/>
            </a:pPr>
            <a:endParaRPr lang="en-GB">
              <a:solidFill>
                <a:srgbClr val="000000"/>
              </a:solidFill>
              <a:latin typeface="Congenial Light"/>
              <a:cs typeface="Calibri"/>
            </a:endParaRPr>
          </a:p>
          <a:p>
            <a:pPr marL="342900" indent="-342900" algn="just">
              <a:buFont typeface="Arial" panose="020B0604020202020204" pitchFamily="34" charset="0"/>
              <a:buChar char="•"/>
            </a:pPr>
            <a:endParaRPr lang="en-GB">
              <a:solidFill>
                <a:srgbClr val="000000"/>
              </a:solidFill>
              <a:latin typeface="Congenial Light"/>
              <a:cs typeface="Calibri"/>
            </a:endParaRPr>
          </a:p>
          <a:p>
            <a:pPr marL="342900" indent="-342900" algn="just">
              <a:buFont typeface="Arial" panose="020B0604020202020204" pitchFamily="34" charset="0"/>
              <a:buChar char="•"/>
            </a:pPr>
            <a:endParaRPr lang="en-GB">
              <a:solidFill>
                <a:srgbClr val="000000"/>
              </a:solidFill>
              <a:latin typeface="Congenial Light"/>
              <a:cs typeface="Calibri"/>
            </a:endParaRPr>
          </a:p>
          <a:p>
            <a:pPr marL="342900" indent="-342900" algn="just">
              <a:buFont typeface="Arial" panose="020B0604020202020204" pitchFamily="34" charset="0"/>
              <a:buChar char="•"/>
            </a:pPr>
            <a:endParaRPr lang="en-GB">
              <a:solidFill>
                <a:srgbClr val="404040"/>
              </a:solidFill>
              <a:latin typeface="Congenial Light"/>
              <a:cs typeface="Calibri"/>
            </a:endParaRPr>
          </a:p>
        </p:txBody>
      </p:sp>
      <p:pic>
        <p:nvPicPr>
          <p:cNvPr id="3" name="Immagine 2" descr="Immagine che contiene arte, Policromia&#10;&#10;Descrizione generata automaticamente">
            <a:extLst>
              <a:ext uri="{FF2B5EF4-FFF2-40B4-BE49-F238E27FC236}">
                <a16:creationId xmlns:a16="http://schemas.microsoft.com/office/drawing/2014/main" id="{4F313FCF-47C1-7F42-1402-7ED965600C1B}"/>
              </a:ext>
            </a:extLst>
          </p:cNvPr>
          <p:cNvPicPr>
            <a:picLocks noChangeAspect="1"/>
          </p:cNvPicPr>
          <p:nvPr/>
        </p:nvPicPr>
        <p:blipFill>
          <a:blip r:embed="rId3"/>
          <a:stretch>
            <a:fillRect/>
          </a:stretch>
        </p:blipFill>
        <p:spPr>
          <a:xfrm>
            <a:off x="6006757" y="1200326"/>
            <a:ext cx="6096000" cy="1134753"/>
          </a:xfrm>
          <a:prstGeom prst="rect">
            <a:avLst/>
          </a:prstGeom>
        </p:spPr>
      </p:pic>
      <p:pic>
        <p:nvPicPr>
          <p:cNvPr id="7" name="Immagine 6" descr="Immagine che contiene Arte bambini, arte, Policromia&#10;&#10;Descrizione generata automaticamente">
            <a:extLst>
              <a:ext uri="{FF2B5EF4-FFF2-40B4-BE49-F238E27FC236}">
                <a16:creationId xmlns:a16="http://schemas.microsoft.com/office/drawing/2014/main" id="{5812B6B1-1309-5582-E12C-5984E5177E01}"/>
              </a:ext>
            </a:extLst>
          </p:cNvPr>
          <p:cNvPicPr>
            <a:picLocks noChangeAspect="1"/>
          </p:cNvPicPr>
          <p:nvPr/>
        </p:nvPicPr>
        <p:blipFill>
          <a:blip r:embed="rId4"/>
          <a:stretch>
            <a:fillRect/>
          </a:stretch>
        </p:blipFill>
        <p:spPr>
          <a:xfrm>
            <a:off x="6006757" y="2884195"/>
            <a:ext cx="6096000" cy="1089610"/>
          </a:xfrm>
          <a:prstGeom prst="rect">
            <a:avLst/>
          </a:prstGeom>
        </p:spPr>
      </p:pic>
      <p:pic>
        <p:nvPicPr>
          <p:cNvPr id="8" name="Immagine 7" descr="Immagine che contiene Policromia, Arte bambini, arte&#10;&#10;Descrizione generata automaticamente">
            <a:extLst>
              <a:ext uri="{FF2B5EF4-FFF2-40B4-BE49-F238E27FC236}">
                <a16:creationId xmlns:a16="http://schemas.microsoft.com/office/drawing/2014/main" id="{CA652728-B41A-6619-314C-B0673F036910}"/>
              </a:ext>
            </a:extLst>
          </p:cNvPr>
          <p:cNvPicPr>
            <a:picLocks noChangeAspect="1"/>
          </p:cNvPicPr>
          <p:nvPr/>
        </p:nvPicPr>
        <p:blipFill>
          <a:blip r:embed="rId5"/>
          <a:stretch>
            <a:fillRect/>
          </a:stretch>
        </p:blipFill>
        <p:spPr>
          <a:xfrm>
            <a:off x="6006757" y="4616669"/>
            <a:ext cx="6096000" cy="1098283"/>
          </a:xfrm>
          <a:prstGeom prst="rect">
            <a:avLst/>
          </a:prstGeom>
        </p:spPr>
      </p:pic>
    </p:spTree>
    <p:extLst>
      <p:ext uri="{BB962C8B-B14F-4D97-AF65-F5344CB8AC3E}">
        <p14:creationId xmlns:p14="http://schemas.microsoft.com/office/powerpoint/2010/main" val="19813687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64925C-FA0C-3938-0F7C-07354BBAC83C}"/>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1C3EE20C-3A98-D354-C62D-0FF0B78AFE49}"/>
              </a:ext>
            </a:extLst>
          </p:cNvPr>
          <p:cNvSpPr>
            <a:spLocks noGrp="1"/>
          </p:cNvSpPr>
          <p:nvPr>
            <p:ph type="title"/>
          </p:nvPr>
        </p:nvSpPr>
        <p:spPr/>
        <p:txBody>
          <a:bodyPr/>
          <a:lstStyle/>
          <a:p>
            <a:r>
              <a:rPr lang="en-GB">
                <a:latin typeface="Congenial SemiBold"/>
              </a:rPr>
              <a:t>Case study 6 : Multi-leafed images</a:t>
            </a:r>
          </a:p>
        </p:txBody>
      </p:sp>
      <p:sp>
        <p:nvSpPr>
          <p:cNvPr id="4" name="Segnaposto data 3">
            <a:extLst>
              <a:ext uri="{FF2B5EF4-FFF2-40B4-BE49-F238E27FC236}">
                <a16:creationId xmlns:a16="http://schemas.microsoft.com/office/drawing/2014/main" id="{60091954-94A5-1B71-A981-57B31BA61B00}"/>
              </a:ext>
            </a:extLst>
          </p:cNvPr>
          <p:cNvSpPr>
            <a:spLocks noGrp="1"/>
          </p:cNvSpPr>
          <p:nvPr>
            <p:ph type="dt" sz="half" idx="10"/>
          </p:nvPr>
        </p:nvSpPr>
        <p:spPr/>
        <p:txBody>
          <a:bodyPr/>
          <a:lstStyle/>
          <a:p>
            <a:r>
              <a:rPr lang="en-US" noProof="0"/>
              <a:t>04/03/2024</a:t>
            </a:r>
            <a:endParaRPr lang="en-GB" noProof="0"/>
          </a:p>
        </p:txBody>
      </p:sp>
      <p:sp>
        <p:nvSpPr>
          <p:cNvPr id="5" name="Segnaposto piè di pagina 4">
            <a:extLst>
              <a:ext uri="{FF2B5EF4-FFF2-40B4-BE49-F238E27FC236}">
                <a16:creationId xmlns:a16="http://schemas.microsoft.com/office/drawing/2014/main" id="{747F7007-4B0A-6E9E-9AD8-AB2E7356EB1C}"/>
              </a:ext>
            </a:extLst>
          </p:cNvPr>
          <p:cNvSpPr>
            <a:spLocks noGrp="1"/>
          </p:cNvSpPr>
          <p:nvPr>
            <p:ph type="ftr" sz="quarter" idx="11"/>
          </p:nvPr>
        </p:nvSpPr>
        <p:spPr/>
        <p:txBody>
          <a:bodyPr/>
          <a:lstStyle/>
          <a:p>
            <a:r>
              <a:rPr lang="en-US" noProof="0"/>
              <a:t>XAI presentation - Team 2 - Dataset 4</a:t>
            </a:r>
            <a:endParaRPr lang="en-GB" noProof="0"/>
          </a:p>
        </p:txBody>
      </p:sp>
      <p:sp>
        <p:nvSpPr>
          <p:cNvPr id="6" name="Segnaposto numero diapositiva 5">
            <a:extLst>
              <a:ext uri="{FF2B5EF4-FFF2-40B4-BE49-F238E27FC236}">
                <a16:creationId xmlns:a16="http://schemas.microsoft.com/office/drawing/2014/main" id="{CD2CA638-0191-2F76-8B51-6CA6A9D1A38B}"/>
              </a:ext>
            </a:extLst>
          </p:cNvPr>
          <p:cNvSpPr>
            <a:spLocks noGrp="1"/>
          </p:cNvSpPr>
          <p:nvPr>
            <p:ph type="sldNum" sz="quarter" idx="12"/>
          </p:nvPr>
        </p:nvSpPr>
        <p:spPr/>
        <p:txBody>
          <a:bodyPr/>
          <a:lstStyle/>
          <a:p>
            <a:fld id="{5959EF25-B0AF-4FA7-A848-0BAE4F234502}" type="slidenum">
              <a:rPr lang="en-GB" noProof="0" smtClean="0"/>
              <a:t>24</a:t>
            </a:fld>
            <a:endParaRPr lang="en-GB" noProof="0"/>
          </a:p>
        </p:txBody>
      </p:sp>
      <p:sp>
        <p:nvSpPr>
          <p:cNvPr id="12" name="Segnaposto contenuto 2">
            <a:extLst>
              <a:ext uri="{FF2B5EF4-FFF2-40B4-BE49-F238E27FC236}">
                <a16:creationId xmlns:a16="http://schemas.microsoft.com/office/drawing/2014/main" id="{BDFAA7E8-82ED-0FD7-77CD-D8FBFB5852E3}"/>
              </a:ext>
            </a:extLst>
          </p:cNvPr>
          <p:cNvSpPr>
            <a:spLocks noGrp="1"/>
          </p:cNvSpPr>
          <p:nvPr>
            <p:ph idx="1"/>
          </p:nvPr>
        </p:nvSpPr>
        <p:spPr>
          <a:xfrm>
            <a:off x="838199" y="2177806"/>
            <a:ext cx="4932511" cy="2433739"/>
          </a:xfrm>
        </p:spPr>
        <p:txBody>
          <a:bodyPr vert="horz" lIns="91440" tIns="45720" rIns="91440" bIns="45720" rtlCol="0" anchor="t">
            <a:normAutofit/>
          </a:bodyPr>
          <a:lstStyle/>
          <a:p>
            <a:pPr algn="just"/>
            <a:r>
              <a:rPr lang="en-GB" b="1">
                <a:latin typeface="Congenial Light"/>
                <a:cs typeface="Calibri"/>
              </a:rPr>
              <a:t>Conclusions:</a:t>
            </a:r>
            <a:endParaRPr lang="it-IT" b="1">
              <a:latin typeface="Congenial Light"/>
              <a:cs typeface="Calibri"/>
            </a:endParaRPr>
          </a:p>
          <a:p>
            <a:pPr algn="just"/>
            <a:r>
              <a:rPr lang="en-GB">
                <a:solidFill>
                  <a:srgbClr val="000000"/>
                </a:solidFill>
                <a:latin typeface="Congenial Light"/>
                <a:cs typeface="Calibri"/>
              </a:rPr>
              <a:t>In some cases the model may ignore one of the two leaves, especially when they are well separated (as in the first and second images), while it seems to better recognize the two parts when they are not well separated (as in third one). </a:t>
            </a:r>
            <a:endParaRPr lang="en-GB">
              <a:latin typeface="Congenial Light"/>
            </a:endParaRPr>
          </a:p>
          <a:p>
            <a:pPr algn="just"/>
            <a:endParaRPr lang="en-GB">
              <a:solidFill>
                <a:srgbClr val="000000"/>
              </a:solidFill>
              <a:latin typeface="Congenial Light"/>
              <a:cs typeface="Calibri"/>
            </a:endParaRPr>
          </a:p>
          <a:p>
            <a:pPr marL="342900" indent="-342900" algn="just">
              <a:buFont typeface="Arial" panose="020B0604020202020204" pitchFamily="34" charset="0"/>
              <a:buChar char="•"/>
            </a:pPr>
            <a:endParaRPr lang="en-GB">
              <a:solidFill>
                <a:srgbClr val="000000"/>
              </a:solidFill>
              <a:latin typeface="Congenial Light"/>
              <a:cs typeface="Calibri"/>
            </a:endParaRPr>
          </a:p>
          <a:p>
            <a:pPr algn="just"/>
            <a:endParaRPr lang="en-GB">
              <a:solidFill>
                <a:srgbClr val="000000"/>
              </a:solidFill>
              <a:latin typeface="Congenial Light"/>
              <a:cs typeface="Calibri"/>
            </a:endParaRPr>
          </a:p>
          <a:p>
            <a:pPr marL="342900" indent="-342900" algn="just">
              <a:buChar char="•"/>
            </a:pPr>
            <a:endParaRPr lang="en-GB">
              <a:solidFill>
                <a:srgbClr val="404040"/>
              </a:solidFill>
              <a:latin typeface="Congenial Light"/>
              <a:cs typeface="Calibri"/>
            </a:endParaRPr>
          </a:p>
        </p:txBody>
      </p:sp>
      <p:pic>
        <p:nvPicPr>
          <p:cNvPr id="3" name="Immagine 2" descr="Immagine che contiene arte, Policromia&#10;&#10;Descrizione generata automaticamente">
            <a:extLst>
              <a:ext uri="{FF2B5EF4-FFF2-40B4-BE49-F238E27FC236}">
                <a16:creationId xmlns:a16="http://schemas.microsoft.com/office/drawing/2014/main" id="{4F313FCF-47C1-7F42-1402-7ED965600C1B}"/>
              </a:ext>
            </a:extLst>
          </p:cNvPr>
          <p:cNvPicPr>
            <a:picLocks noChangeAspect="1"/>
          </p:cNvPicPr>
          <p:nvPr/>
        </p:nvPicPr>
        <p:blipFill>
          <a:blip r:embed="rId3"/>
          <a:stretch>
            <a:fillRect/>
          </a:stretch>
        </p:blipFill>
        <p:spPr>
          <a:xfrm>
            <a:off x="6006757" y="1200326"/>
            <a:ext cx="6096000" cy="1134753"/>
          </a:xfrm>
          <a:prstGeom prst="rect">
            <a:avLst/>
          </a:prstGeom>
        </p:spPr>
      </p:pic>
      <p:pic>
        <p:nvPicPr>
          <p:cNvPr id="7" name="Immagine 6" descr="Immagine che contiene Arte bambini, arte, Policromia&#10;&#10;Descrizione generata automaticamente">
            <a:extLst>
              <a:ext uri="{FF2B5EF4-FFF2-40B4-BE49-F238E27FC236}">
                <a16:creationId xmlns:a16="http://schemas.microsoft.com/office/drawing/2014/main" id="{5812B6B1-1309-5582-E12C-5984E5177E01}"/>
              </a:ext>
            </a:extLst>
          </p:cNvPr>
          <p:cNvPicPr>
            <a:picLocks noChangeAspect="1"/>
          </p:cNvPicPr>
          <p:nvPr/>
        </p:nvPicPr>
        <p:blipFill>
          <a:blip r:embed="rId4"/>
          <a:stretch>
            <a:fillRect/>
          </a:stretch>
        </p:blipFill>
        <p:spPr>
          <a:xfrm>
            <a:off x="6006757" y="2884195"/>
            <a:ext cx="6096000" cy="1089610"/>
          </a:xfrm>
          <a:prstGeom prst="rect">
            <a:avLst/>
          </a:prstGeom>
        </p:spPr>
      </p:pic>
      <p:pic>
        <p:nvPicPr>
          <p:cNvPr id="8" name="Immagine 7" descr="Immagine che contiene Policromia, Arte bambini, arte&#10;&#10;Descrizione generata automaticamente">
            <a:extLst>
              <a:ext uri="{FF2B5EF4-FFF2-40B4-BE49-F238E27FC236}">
                <a16:creationId xmlns:a16="http://schemas.microsoft.com/office/drawing/2014/main" id="{CA652728-B41A-6619-314C-B0673F036910}"/>
              </a:ext>
            </a:extLst>
          </p:cNvPr>
          <p:cNvPicPr>
            <a:picLocks noChangeAspect="1"/>
          </p:cNvPicPr>
          <p:nvPr/>
        </p:nvPicPr>
        <p:blipFill>
          <a:blip r:embed="rId5"/>
          <a:stretch>
            <a:fillRect/>
          </a:stretch>
        </p:blipFill>
        <p:spPr>
          <a:xfrm>
            <a:off x="6006757" y="4616669"/>
            <a:ext cx="6096000" cy="1098283"/>
          </a:xfrm>
          <a:prstGeom prst="rect">
            <a:avLst/>
          </a:prstGeom>
        </p:spPr>
      </p:pic>
    </p:spTree>
    <p:extLst>
      <p:ext uri="{BB962C8B-B14F-4D97-AF65-F5344CB8AC3E}">
        <p14:creationId xmlns:p14="http://schemas.microsoft.com/office/powerpoint/2010/main" val="39258135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3378F5A-22DA-F73D-76A0-977ABDD93495}"/>
              </a:ext>
            </a:extLst>
          </p:cNvPr>
          <p:cNvSpPr>
            <a:spLocks noGrp="1"/>
          </p:cNvSpPr>
          <p:nvPr>
            <p:ph type="title"/>
          </p:nvPr>
        </p:nvSpPr>
        <p:spPr/>
        <p:txBody>
          <a:bodyPr/>
          <a:lstStyle/>
          <a:p>
            <a:r>
              <a:rPr lang="it-IT" err="1"/>
              <a:t>Conclusions</a:t>
            </a:r>
            <a:r>
              <a:rPr lang="it-IT"/>
              <a:t> and future </a:t>
            </a:r>
            <a:r>
              <a:rPr lang="it-IT" err="1"/>
              <a:t>developments</a:t>
            </a:r>
            <a:endParaRPr lang="en-GB"/>
          </a:p>
        </p:txBody>
      </p:sp>
      <p:sp>
        <p:nvSpPr>
          <p:cNvPr id="3" name="Segnaposto contenuto 2">
            <a:extLst>
              <a:ext uri="{FF2B5EF4-FFF2-40B4-BE49-F238E27FC236}">
                <a16:creationId xmlns:a16="http://schemas.microsoft.com/office/drawing/2014/main" id="{C1F19575-0C7D-F281-4372-86B37129842C}"/>
              </a:ext>
            </a:extLst>
          </p:cNvPr>
          <p:cNvSpPr>
            <a:spLocks noGrp="1"/>
          </p:cNvSpPr>
          <p:nvPr>
            <p:ph idx="1"/>
          </p:nvPr>
        </p:nvSpPr>
        <p:spPr/>
        <p:txBody>
          <a:bodyPr/>
          <a:lstStyle/>
          <a:p>
            <a:pPr marL="342900" indent="-342900" algn="just">
              <a:buFont typeface="Arial" panose="020B0604020202020204" pitchFamily="34" charset="0"/>
              <a:buChar char="•"/>
            </a:pPr>
            <a:r>
              <a:rPr lang="it-IT" err="1"/>
              <a:t>Gradcam</a:t>
            </a:r>
            <a:r>
              <a:rPr lang="it-IT"/>
              <a:t>, </a:t>
            </a:r>
            <a:r>
              <a:rPr lang="it-IT" err="1"/>
              <a:t>Gradcam</a:t>
            </a:r>
            <a:r>
              <a:rPr lang="it-IT"/>
              <a:t>++ and Rise </a:t>
            </a:r>
            <a:r>
              <a:rPr lang="it-IT" err="1"/>
              <a:t>generally</a:t>
            </a:r>
            <a:r>
              <a:rPr lang="it-IT"/>
              <a:t> </a:t>
            </a:r>
            <a:r>
              <a:rPr lang="it-IT" err="1"/>
              <a:t>carried</a:t>
            </a:r>
            <a:r>
              <a:rPr lang="it-IT"/>
              <a:t> out the </a:t>
            </a:r>
            <a:r>
              <a:rPr lang="it-IT" err="1"/>
              <a:t>most</a:t>
            </a:r>
            <a:r>
              <a:rPr lang="it-IT"/>
              <a:t> appropriate </a:t>
            </a:r>
            <a:r>
              <a:rPr lang="it-IT" err="1"/>
              <a:t>heatmaps</a:t>
            </a:r>
            <a:r>
              <a:rPr lang="it-IT"/>
              <a:t>.</a:t>
            </a:r>
          </a:p>
          <a:p>
            <a:pPr marL="342900" indent="-342900" algn="just">
              <a:buFont typeface="Arial" panose="020B0604020202020204" pitchFamily="34" charset="0"/>
              <a:buChar char="•"/>
            </a:pPr>
            <a:r>
              <a:rPr lang="en-GB"/>
              <a:t>Splitting the task into leaf detection and disease classification to better visualise the reasons why the model was focusing attention on a particular part of the image.</a:t>
            </a:r>
          </a:p>
          <a:p>
            <a:pPr marL="342900" indent="-342900" algn="just">
              <a:buFont typeface="Arial" panose="020B0604020202020204" pitchFamily="34" charset="0"/>
              <a:buChar char="•"/>
            </a:pPr>
            <a:r>
              <a:rPr lang="en-GB"/>
              <a:t>Develop a dataset with different stages of a disease. This will allow farmers to intervene in time. </a:t>
            </a:r>
          </a:p>
          <a:p>
            <a:pPr marL="342900" indent="-342900" algn="just">
              <a:buFont typeface="Arial" panose="020B0604020202020204" pitchFamily="34" charset="0"/>
              <a:buChar char="•"/>
            </a:pPr>
            <a:r>
              <a:rPr lang="en-GB"/>
              <a:t>Produce counterfactuals and prototypes.</a:t>
            </a:r>
          </a:p>
          <a:p>
            <a:pPr marL="342900" indent="-342900" algn="just">
              <a:buFont typeface="Arial" panose="020B0604020202020204" pitchFamily="34" charset="0"/>
              <a:buChar char="•"/>
            </a:pPr>
            <a:r>
              <a:rPr lang="en-GB"/>
              <a:t>Decrease the computational time to produce saliency maps.</a:t>
            </a:r>
          </a:p>
          <a:p>
            <a:pPr marL="342900" indent="-342900" algn="just">
              <a:buFont typeface="Arial" panose="020B0604020202020204" pitchFamily="34" charset="0"/>
              <a:buChar char="•"/>
            </a:pPr>
            <a:endParaRPr lang="en-GB"/>
          </a:p>
        </p:txBody>
      </p:sp>
      <p:sp>
        <p:nvSpPr>
          <p:cNvPr id="4" name="Segnaposto data 3">
            <a:extLst>
              <a:ext uri="{FF2B5EF4-FFF2-40B4-BE49-F238E27FC236}">
                <a16:creationId xmlns:a16="http://schemas.microsoft.com/office/drawing/2014/main" id="{ACF0958E-F35A-F4A8-9BFE-433D5CC7AAEB}"/>
              </a:ext>
            </a:extLst>
          </p:cNvPr>
          <p:cNvSpPr>
            <a:spLocks noGrp="1"/>
          </p:cNvSpPr>
          <p:nvPr>
            <p:ph type="dt" sz="half" idx="10"/>
          </p:nvPr>
        </p:nvSpPr>
        <p:spPr/>
        <p:txBody>
          <a:bodyPr/>
          <a:lstStyle/>
          <a:p>
            <a:r>
              <a:rPr lang="en-US" noProof="0"/>
              <a:t>04/03/2024</a:t>
            </a:r>
            <a:endParaRPr lang="en-GB" noProof="0"/>
          </a:p>
        </p:txBody>
      </p:sp>
      <p:sp>
        <p:nvSpPr>
          <p:cNvPr id="5" name="Segnaposto piè di pagina 4">
            <a:extLst>
              <a:ext uri="{FF2B5EF4-FFF2-40B4-BE49-F238E27FC236}">
                <a16:creationId xmlns:a16="http://schemas.microsoft.com/office/drawing/2014/main" id="{F668F129-CCE0-27F6-7B29-A98014CCCE0A}"/>
              </a:ext>
            </a:extLst>
          </p:cNvPr>
          <p:cNvSpPr>
            <a:spLocks noGrp="1"/>
          </p:cNvSpPr>
          <p:nvPr>
            <p:ph type="ftr" sz="quarter" idx="11"/>
          </p:nvPr>
        </p:nvSpPr>
        <p:spPr/>
        <p:txBody>
          <a:bodyPr/>
          <a:lstStyle/>
          <a:p>
            <a:r>
              <a:rPr lang="en-US" noProof="0"/>
              <a:t>XAI presentation - Team 2 - Dataset 4</a:t>
            </a:r>
            <a:endParaRPr lang="en-GB" noProof="0"/>
          </a:p>
        </p:txBody>
      </p:sp>
      <p:sp>
        <p:nvSpPr>
          <p:cNvPr id="6" name="Segnaposto numero diapositiva 5">
            <a:extLst>
              <a:ext uri="{FF2B5EF4-FFF2-40B4-BE49-F238E27FC236}">
                <a16:creationId xmlns:a16="http://schemas.microsoft.com/office/drawing/2014/main" id="{CC25799B-B1B2-AD93-E0D0-8F6BDDD09BEF}"/>
              </a:ext>
            </a:extLst>
          </p:cNvPr>
          <p:cNvSpPr>
            <a:spLocks noGrp="1"/>
          </p:cNvSpPr>
          <p:nvPr>
            <p:ph type="sldNum" sz="quarter" idx="12"/>
          </p:nvPr>
        </p:nvSpPr>
        <p:spPr/>
        <p:txBody>
          <a:bodyPr/>
          <a:lstStyle/>
          <a:p>
            <a:fld id="{5959EF25-B0AF-4FA7-A848-0BAE4F234502}" type="slidenum">
              <a:rPr lang="en-GB" noProof="0" smtClean="0"/>
              <a:t>25</a:t>
            </a:fld>
            <a:endParaRPr lang="en-GB" noProof="0"/>
          </a:p>
        </p:txBody>
      </p:sp>
      <p:pic>
        <p:nvPicPr>
          <p:cNvPr id="8" name="Elemento grafico 7" descr="Scienziato con riempimento a tinta unita">
            <a:extLst>
              <a:ext uri="{FF2B5EF4-FFF2-40B4-BE49-F238E27FC236}">
                <a16:creationId xmlns:a16="http://schemas.microsoft.com/office/drawing/2014/main" id="{46E79F8D-6FA5-F304-40D8-70134F2C5E7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347099" y="2766121"/>
            <a:ext cx="914400" cy="914400"/>
          </a:xfrm>
          <a:prstGeom prst="rect">
            <a:avLst/>
          </a:prstGeom>
        </p:spPr>
      </p:pic>
      <p:pic>
        <p:nvPicPr>
          <p:cNvPr id="10" name="Elemento grafico 9" descr="Scienziata con riempimento a tinta unita">
            <a:extLst>
              <a:ext uri="{FF2B5EF4-FFF2-40B4-BE49-F238E27FC236}">
                <a16:creationId xmlns:a16="http://schemas.microsoft.com/office/drawing/2014/main" id="{4B99287A-5F7B-A29F-C403-B32C00289BA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355657" y="2766121"/>
            <a:ext cx="914400" cy="914400"/>
          </a:xfrm>
          <a:prstGeom prst="rect">
            <a:avLst/>
          </a:prstGeom>
        </p:spPr>
      </p:pic>
    </p:spTree>
    <p:extLst>
      <p:ext uri="{BB962C8B-B14F-4D97-AF65-F5344CB8AC3E}">
        <p14:creationId xmlns:p14="http://schemas.microsoft.com/office/powerpoint/2010/main" val="6994285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151" name="Rectangle 6150">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olo 6">
            <a:extLst>
              <a:ext uri="{FF2B5EF4-FFF2-40B4-BE49-F238E27FC236}">
                <a16:creationId xmlns:a16="http://schemas.microsoft.com/office/drawing/2014/main" id="{B6B81C17-2291-941D-B3B5-F4C2332CC7DA}"/>
              </a:ext>
            </a:extLst>
          </p:cNvPr>
          <p:cNvSpPr>
            <a:spLocks noGrp="1"/>
          </p:cNvSpPr>
          <p:nvPr>
            <p:ph type="title"/>
          </p:nvPr>
        </p:nvSpPr>
        <p:spPr>
          <a:xfrm>
            <a:off x="640080" y="325369"/>
            <a:ext cx="4368602" cy="1956841"/>
          </a:xfrm>
        </p:spPr>
        <p:txBody>
          <a:bodyPr anchor="b">
            <a:normAutofit/>
          </a:bodyPr>
          <a:lstStyle/>
          <a:p>
            <a:r>
              <a:rPr lang="en-US" sz="4600"/>
              <a:t>Thank you for your attention!</a:t>
            </a:r>
          </a:p>
        </p:txBody>
      </p:sp>
      <p:sp>
        <p:nvSpPr>
          <p:cNvPr id="6153"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egnaposto contenuto 1">
            <a:extLst>
              <a:ext uri="{FF2B5EF4-FFF2-40B4-BE49-F238E27FC236}">
                <a16:creationId xmlns:a16="http://schemas.microsoft.com/office/drawing/2014/main" id="{80D3C382-92C6-1150-2C47-41A4FF22C7B4}"/>
              </a:ext>
            </a:extLst>
          </p:cNvPr>
          <p:cNvSpPr>
            <a:spLocks noGrp="1"/>
          </p:cNvSpPr>
          <p:nvPr>
            <p:ph idx="1"/>
          </p:nvPr>
        </p:nvSpPr>
        <p:spPr>
          <a:xfrm>
            <a:off x="640080" y="2872899"/>
            <a:ext cx="4243589" cy="3320668"/>
          </a:xfrm>
        </p:spPr>
        <p:txBody>
          <a:bodyPr>
            <a:normAutofit/>
          </a:bodyPr>
          <a:lstStyle/>
          <a:p>
            <a:endParaRPr lang="it-IT" sz="2200"/>
          </a:p>
        </p:txBody>
      </p:sp>
      <p:pic>
        <p:nvPicPr>
          <p:cNvPr id="6146" name="Picture 2" descr="Q&amp;a - Free education icons">
            <a:extLst>
              <a:ext uri="{FF2B5EF4-FFF2-40B4-BE49-F238E27FC236}">
                <a16:creationId xmlns:a16="http://schemas.microsoft.com/office/drawing/2014/main" id="{4BC6B5F0-FAF0-B220-66CC-A011B7C8ED6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02"/>
          <a:stretch/>
        </p:blipFill>
        <p:spPr bwMode="auto">
          <a:xfrm>
            <a:off x="5759450" y="576128"/>
            <a:ext cx="5230877" cy="5215071"/>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a:extLst>
            <a:ext uri="{909E8E84-426E-40DD-AFC4-6F175D3DCCD1}">
              <a14:hiddenFill xmlns:a14="http://schemas.microsoft.com/office/drawing/2010/main">
                <a:solidFill>
                  <a:srgbClr val="FFFFFF"/>
                </a:solidFill>
              </a14:hiddenFill>
            </a:ext>
          </a:extLst>
        </p:spPr>
      </p:pic>
      <p:sp>
        <p:nvSpPr>
          <p:cNvPr id="3" name="Segnaposto data 2">
            <a:extLst>
              <a:ext uri="{FF2B5EF4-FFF2-40B4-BE49-F238E27FC236}">
                <a16:creationId xmlns:a16="http://schemas.microsoft.com/office/drawing/2014/main" id="{444B8F20-A82B-56DA-8714-B71AAD73DE89}"/>
              </a:ext>
            </a:extLst>
          </p:cNvPr>
          <p:cNvSpPr>
            <a:spLocks noGrp="1"/>
          </p:cNvSpPr>
          <p:nvPr>
            <p:ph type="dt" sz="half" idx="10"/>
          </p:nvPr>
        </p:nvSpPr>
        <p:spPr/>
        <p:txBody>
          <a:bodyPr/>
          <a:lstStyle/>
          <a:p>
            <a:r>
              <a:rPr lang="en-US" noProof="0"/>
              <a:t>04/03/2024</a:t>
            </a:r>
            <a:endParaRPr lang="en-GB" noProof="0"/>
          </a:p>
        </p:txBody>
      </p:sp>
      <p:sp>
        <p:nvSpPr>
          <p:cNvPr id="4" name="Segnaposto piè di pagina 3">
            <a:extLst>
              <a:ext uri="{FF2B5EF4-FFF2-40B4-BE49-F238E27FC236}">
                <a16:creationId xmlns:a16="http://schemas.microsoft.com/office/drawing/2014/main" id="{4B8FC96F-EE0F-41DA-00FB-407CD72325D4}"/>
              </a:ext>
            </a:extLst>
          </p:cNvPr>
          <p:cNvSpPr>
            <a:spLocks noGrp="1"/>
          </p:cNvSpPr>
          <p:nvPr>
            <p:ph type="ftr" sz="quarter" idx="11"/>
          </p:nvPr>
        </p:nvSpPr>
        <p:spPr/>
        <p:txBody>
          <a:bodyPr/>
          <a:lstStyle/>
          <a:p>
            <a:r>
              <a:rPr lang="en-US" noProof="0"/>
              <a:t>XAI presentation - Team 2 - Dataset 4</a:t>
            </a:r>
            <a:endParaRPr lang="en-GB" noProof="0"/>
          </a:p>
        </p:txBody>
      </p:sp>
      <p:sp>
        <p:nvSpPr>
          <p:cNvPr id="5" name="Segnaposto numero diapositiva 4">
            <a:extLst>
              <a:ext uri="{FF2B5EF4-FFF2-40B4-BE49-F238E27FC236}">
                <a16:creationId xmlns:a16="http://schemas.microsoft.com/office/drawing/2014/main" id="{2835CF92-DEA7-368A-7944-48410AE15976}"/>
              </a:ext>
            </a:extLst>
          </p:cNvPr>
          <p:cNvSpPr>
            <a:spLocks noGrp="1"/>
          </p:cNvSpPr>
          <p:nvPr>
            <p:ph type="sldNum" sz="quarter" idx="12"/>
          </p:nvPr>
        </p:nvSpPr>
        <p:spPr/>
        <p:txBody>
          <a:bodyPr/>
          <a:lstStyle/>
          <a:p>
            <a:fld id="{5959EF25-B0AF-4FA7-A848-0BAE4F234502}" type="slidenum">
              <a:rPr lang="en-GB" noProof="0" smtClean="0"/>
              <a:t>26</a:t>
            </a:fld>
            <a:endParaRPr lang="en-GB" noProof="0"/>
          </a:p>
        </p:txBody>
      </p:sp>
    </p:spTree>
    <p:extLst>
      <p:ext uri="{BB962C8B-B14F-4D97-AF65-F5344CB8AC3E}">
        <p14:creationId xmlns:p14="http://schemas.microsoft.com/office/powerpoint/2010/main" val="4032068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grpId="0" nodeType="withEffect">
                                  <p:stCondLst>
                                    <p:cond delay="0"/>
                                  </p:stCondLst>
                                  <p:childTnLst>
                                    <p:animRot by="120000">
                                      <p:cBhvr>
                                        <p:cTn id="6" dur="100" fill="hold">
                                          <p:stCondLst>
                                            <p:cond delay="0"/>
                                          </p:stCondLst>
                                        </p:cTn>
                                        <p:tgtEl>
                                          <p:spTgt spid="7"/>
                                        </p:tgtEl>
                                        <p:attrNameLst>
                                          <p:attrName>r</p:attrName>
                                        </p:attrNameLst>
                                      </p:cBhvr>
                                    </p:animRot>
                                    <p:animRot by="-240000">
                                      <p:cBhvr>
                                        <p:cTn id="7" dur="200" fill="hold">
                                          <p:stCondLst>
                                            <p:cond delay="200"/>
                                          </p:stCondLst>
                                        </p:cTn>
                                        <p:tgtEl>
                                          <p:spTgt spid="7"/>
                                        </p:tgtEl>
                                        <p:attrNameLst>
                                          <p:attrName>r</p:attrName>
                                        </p:attrNameLst>
                                      </p:cBhvr>
                                    </p:animRot>
                                    <p:animRot by="240000">
                                      <p:cBhvr>
                                        <p:cTn id="8" dur="200" fill="hold">
                                          <p:stCondLst>
                                            <p:cond delay="400"/>
                                          </p:stCondLst>
                                        </p:cTn>
                                        <p:tgtEl>
                                          <p:spTgt spid="7"/>
                                        </p:tgtEl>
                                        <p:attrNameLst>
                                          <p:attrName>r</p:attrName>
                                        </p:attrNameLst>
                                      </p:cBhvr>
                                    </p:animRot>
                                    <p:animRot by="-240000">
                                      <p:cBhvr>
                                        <p:cTn id="9" dur="200" fill="hold">
                                          <p:stCondLst>
                                            <p:cond delay="600"/>
                                          </p:stCondLst>
                                        </p:cTn>
                                        <p:tgtEl>
                                          <p:spTgt spid="7"/>
                                        </p:tgtEl>
                                        <p:attrNameLst>
                                          <p:attrName>r</p:attrName>
                                        </p:attrNameLst>
                                      </p:cBhvr>
                                    </p:animRot>
                                    <p:animRot by="120000">
                                      <p:cBhvr>
                                        <p:cTn id="10" dur="200" fill="hold">
                                          <p:stCondLst>
                                            <p:cond delay="800"/>
                                          </p:stCondLst>
                                        </p:cTn>
                                        <p:tgtEl>
                                          <p:spTgt spid="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64925C-FA0C-3938-0F7C-07354BBAC83C}"/>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1C3EE20C-3A98-D354-C62D-0FF0B78AFE49}"/>
              </a:ext>
            </a:extLst>
          </p:cNvPr>
          <p:cNvSpPr>
            <a:spLocks noGrp="1"/>
          </p:cNvSpPr>
          <p:nvPr>
            <p:ph type="title"/>
          </p:nvPr>
        </p:nvSpPr>
        <p:spPr/>
        <p:txBody>
          <a:bodyPr/>
          <a:lstStyle/>
          <a:p>
            <a:r>
              <a:rPr lang="en-GB"/>
              <a:t>Plant Disease Dataset</a:t>
            </a:r>
          </a:p>
        </p:txBody>
      </p:sp>
      <p:sp>
        <p:nvSpPr>
          <p:cNvPr id="4" name="Segnaposto data 3">
            <a:extLst>
              <a:ext uri="{FF2B5EF4-FFF2-40B4-BE49-F238E27FC236}">
                <a16:creationId xmlns:a16="http://schemas.microsoft.com/office/drawing/2014/main" id="{60091954-94A5-1B71-A981-57B31BA61B00}"/>
              </a:ext>
            </a:extLst>
          </p:cNvPr>
          <p:cNvSpPr>
            <a:spLocks noGrp="1"/>
          </p:cNvSpPr>
          <p:nvPr>
            <p:ph type="dt" sz="half" idx="10"/>
          </p:nvPr>
        </p:nvSpPr>
        <p:spPr/>
        <p:txBody>
          <a:bodyPr/>
          <a:lstStyle/>
          <a:p>
            <a:r>
              <a:rPr lang="en-US" noProof="0"/>
              <a:t>04/03/2024</a:t>
            </a:r>
            <a:endParaRPr lang="en-GB" noProof="0"/>
          </a:p>
        </p:txBody>
      </p:sp>
      <p:sp>
        <p:nvSpPr>
          <p:cNvPr id="5" name="Segnaposto piè di pagina 4">
            <a:extLst>
              <a:ext uri="{FF2B5EF4-FFF2-40B4-BE49-F238E27FC236}">
                <a16:creationId xmlns:a16="http://schemas.microsoft.com/office/drawing/2014/main" id="{747F7007-4B0A-6E9E-9AD8-AB2E7356EB1C}"/>
              </a:ext>
            </a:extLst>
          </p:cNvPr>
          <p:cNvSpPr>
            <a:spLocks noGrp="1"/>
          </p:cNvSpPr>
          <p:nvPr>
            <p:ph type="ftr" sz="quarter" idx="11"/>
          </p:nvPr>
        </p:nvSpPr>
        <p:spPr/>
        <p:txBody>
          <a:bodyPr/>
          <a:lstStyle/>
          <a:p>
            <a:r>
              <a:rPr lang="en-US" noProof="0"/>
              <a:t>XAI presentation - Team 2 - Dataset 4</a:t>
            </a:r>
            <a:endParaRPr lang="en-GB" noProof="0"/>
          </a:p>
        </p:txBody>
      </p:sp>
      <p:sp>
        <p:nvSpPr>
          <p:cNvPr id="6" name="Segnaposto numero diapositiva 5">
            <a:extLst>
              <a:ext uri="{FF2B5EF4-FFF2-40B4-BE49-F238E27FC236}">
                <a16:creationId xmlns:a16="http://schemas.microsoft.com/office/drawing/2014/main" id="{CD2CA638-0191-2F76-8B51-6CA6A9D1A38B}"/>
              </a:ext>
            </a:extLst>
          </p:cNvPr>
          <p:cNvSpPr>
            <a:spLocks noGrp="1"/>
          </p:cNvSpPr>
          <p:nvPr>
            <p:ph type="sldNum" sz="quarter" idx="12"/>
          </p:nvPr>
        </p:nvSpPr>
        <p:spPr/>
        <p:txBody>
          <a:bodyPr/>
          <a:lstStyle/>
          <a:p>
            <a:fld id="{5959EF25-B0AF-4FA7-A848-0BAE4F234502}" type="slidenum">
              <a:rPr lang="en-GB" noProof="0" smtClean="0"/>
              <a:t>3</a:t>
            </a:fld>
            <a:endParaRPr lang="en-GB" noProof="0"/>
          </a:p>
        </p:txBody>
      </p:sp>
      <p:pic>
        <p:nvPicPr>
          <p:cNvPr id="11" name="Immagine 10" descr="Immagine che contiene testo, schermata, numero&#10;&#10;Descrizione generata automaticamente">
            <a:extLst>
              <a:ext uri="{FF2B5EF4-FFF2-40B4-BE49-F238E27FC236}">
                <a16:creationId xmlns:a16="http://schemas.microsoft.com/office/drawing/2014/main" id="{BF85D00D-E6E9-B7C0-E18F-5768A3A579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61714" y="516798"/>
            <a:ext cx="5041083" cy="3687841"/>
          </a:xfrm>
          <a:prstGeom prst="rect">
            <a:avLst/>
          </a:prstGeom>
        </p:spPr>
      </p:pic>
      <p:sp>
        <p:nvSpPr>
          <p:cNvPr id="12" name="Segnaposto contenuto 2">
            <a:extLst>
              <a:ext uri="{FF2B5EF4-FFF2-40B4-BE49-F238E27FC236}">
                <a16:creationId xmlns:a16="http://schemas.microsoft.com/office/drawing/2014/main" id="{BDFAA7E8-82ED-0FD7-77CD-D8FBFB5852E3}"/>
              </a:ext>
            </a:extLst>
          </p:cNvPr>
          <p:cNvSpPr>
            <a:spLocks noGrp="1"/>
          </p:cNvSpPr>
          <p:nvPr>
            <p:ph idx="1"/>
          </p:nvPr>
        </p:nvSpPr>
        <p:spPr>
          <a:xfrm>
            <a:off x="838199" y="1079427"/>
            <a:ext cx="4932511" cy="4699145"/>
          </a:xfrm>
        </p:spPr>
        <p:txBody>
          <a:bodyPr/>
          <a:lstStyle/>
          <a:p>
            <a:pPr marL="342900" indent="-342900" algn="just">
              <a:buFont typeface="Arial" panose="020B0604020202020204" pitchFamily="34" charset="0"/>
              <a:buChar char="•"/>
            </a:pPr>
            <a:r>
              <a:rPr lang="en-GB"/>
              <a:t>The dataset contains approximately 87K 256x256 RGB images.</a:t>
            </a:r>
          </a:p>
          <a:p>
            <a:pPr marL="342900" indent="-342900" algn="just">
              <a:buFont typeface="Arial" panose="020B0604020202020204" pitchFamily="34" charset="0"/>
              <a:buChar char="•"/>
            </a:pPr>
            <a:r>
              <a:rPr lang="en-GB"/>
              <a:t>It includes both healthy and ill leaves from 14 different plant species, classified into 38 distinct categories.</a:t>
            </a:r>
          </a:p>
          <a:p>
            <a:pPr marL="342900" indent="-342900" algn="just">
              <a:buFont typeface="Arial" panose="020B0604020202020204" pitchFamily="34" charset="0"/>
              <a:buChar char="•"/>
            </a:pPr>
            <a:r>
              <a:rPr lang="en-GB"/>
              <a:t>Training set consists of approximately 70K instances. </a:t>
            </a:r>
          </a:p>
          <a:p>
            <a:pPr marL="342900" indent="-342900" algn="just">
              <a:buFont typeface="Arial" panose="020B0604020202020204" pitchFamily="34" charset="0"/>
              <a:buChar char="•"/>
            </a:pPr>
            <a:r>
              <a:rPr lang="en-GB"/>
              <a:t>Validation set has roughly 17K, and the test set only 33.</a:t>
            </a:r>
          </a:p>
          <a:p>
            <a:pPr marL="342900" indent="-342900" algn="just">
              <a:buFont typeface="Arial" panose="020B0604020202020204" pitchFamily="34" charset="0"/>
              <a:buChar char="•"/>
            </a:pPr>
            <a:r>
              <a:rPr lang="en-GB"/>
              <a:t>Dataset is balanced.</a:t>
            </a:r>
          </a:p>
        </p:txBody>
      </p:sp>
      <p:graphicFrame>
        <p:nvGraphicFramePr>
          <p:cNvPr id="14" name="Grafico 13">
            <a:extLst>
              <a:ext uri="{FF2B5EF4-FFF2-40B4-BE49-F238E27FC236}">
                <a16:creationId xmlns:a16="http://schemas.microsoft.com/office/drawing/2014/main" id="{8B0B0161-89CA-C54B-9068-E0888B714715}"/>
              </a:ext>
            </a:extLst>
          </p:cNvPr>
          <p:cNvGraphicFramePr>
            <a:graphicFrameLocks/>
          </p:cNvGraphicFramePr>
          <p:nvPr>
            <p:extLst>
              <p:ext uri="{D42A27DB-BD31-4B8C-83A1-F6EECF244321}">
                <p14:modId xmlns:p14="http://schemas.microsoft.com/office/powerpoint/2010/main" val="2585217524"/>
              </p:ext>
            </p:extLst>
          </p:nvPr>
        </p:nvGraphicFramePr>
        <p:xfrm>
          <a:off x="5683541" y="4515401"/>
          <a:ext cx="5670258" cy="1902990"/>
        </p:xfrm>
        <a:graphic>
          <a:graphicData uri="http://schemas.openxmlformats.org/drawingml/2006/chart">
            <c:chart xmlns:c="http://schemas.openxmlformats.org/drawingml/2006/chart" xmlns:r="http://schemas.openxmlformats.org/officeDocument/2006/relationships" r:id="rId3"/>
          </a:graphicData>
        </a:graphic>
      </p:graphicFrame>
      <p:sp>
        <p:nvSpPr>
          <p:cNvPr id="15" name="CasellaDiTesto 14">
            <a:extLst>
              <a:ext uri="{FF2B5EF4-FFF2-40B4-BE49-F238E27FC236}">
                <a16:creationId xmlns:a16="http://schemas.microsoft.com/office/drawing/2014/main" id="{412116D5-E177-757D-7A3B-623C6FBC6250}"/>
              </a:ext>
            </a:extLst>
          </p:cNvPr>
          <p:cNvSpPr txBox="1"/>
          <p:nvPr/>
        </p:nvSpPr>
        <p:spPr>
          <a:xfrm>
            <a:off x="7300306" y="4172573"/>
            <a:ext cx="2763898" cy="246221"/>
          </a:xfrm>
          <a:prstGeom prst="rect">
            <a:avLst/>
          </a:prstGeom>
          <a:noFill/>
        </p:spPr>
        <p:txBody>
          <a:bodyPr wrap="none" rtlCol="0">
            <a:spAutoFit/>
          </a:bodyPr>
          <a:lstStyle/>
          <a:p>
            <a:r>
              <a:rPr lang="it-IT" sz="1000">
                <a:latin typeface="Congenial Light" panose="02000503040000020004" pitchFamily="2" charset="0"/>
              </a:rPr>
              <a:t>M</a:t>
            </a:r>
            <a:r>
              <a:rPr lang="en-GB" sz="1000">
                <a:latin typeface="Congenial Light" panose="02000503040000020004" pitchFamily="2" charset="0"/>
              </a:rPr>
              <a:t>ain characteristics of Plant Disease Dataset</a:t>
            </a:r>
          </a:p>
        </p:txBody>
      </p:sp>
    </p:spTree>
    <p:extLst>
      <p:ext uri="{BB962C8B-B14F-4D97-AF65-F5344CB8AC3E}">
        <p14:creationId xmlns:p14="http://schemas.microsoft.com/office/powerpoint/2010/main" val="4102763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DBFE81-D7F7-F6D7-8AA3-DE560D6A5F1B}"/>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EAD8AB64-01E8-4B3F-18B6-55BC0FB7122F}"/>
              </a:ext>
            </a:extLst>
          </p:cNvPr>
          <p:cNvSpPr>
            <a:spLocks noGrp="1"/>
          </p:cNvSpPr>
          <p:nvPr>
            <p:ph type="title"/>
          </p:nvPr>
        </p:nvSpPr>
        <p:spPr/>
        <p:txBody>
          <a:bodyPr/>
          <a:lstStyle/>
          <a:p>
            <a:r>
              <a:rPr lang="en-GB"/>
              <a:t>ML model for image classification</a:t>
            </a:r>
          </a:p>
        </p:txBody>
      </p:sp>
      <p:sp>
        <p:nvSpPr>
          <p:cNvPr id="3" name="Segnaposto contenuto 2">
            <a:extLst>
              <a:ext uri="{FF2B5EF4-FFF2-40B4-BE49-F238E27FC236}">
                <a16:creationId xmlns:a16="http://schemas.microsoft.com/office/drawing/2014/main" id="{5A93B2EB-6C86-1786-01AF-63F6C0FFD0B1}"/>
              </a:ext>
            </a:extLst>
          </p:cNvPr>
          <p:cNvSpPr>
            <a:spLocks noGrp="1"/>
          </p:cNvSpPr>
          <p:nvPr>
            <p:ph idx="1"/>
          </p:nvPr>
        </p:nvSpPr>
        <p:spPr>
          <a:xfrm>
            <a:off x="812566" y="1079427"/>
            <a:ext cx="5776986" cy="4699145"/>
          </a:xfrm>
        </p:spPr>
        <p:txBody>
          <a:bodyPr/>
          <a:lstStyle/>
          <a:p>
            <a:pPr marL="342900" indent="-342900" algn="just">
              <a:buFont typeface="Arial" panose="020B0604020202020204" pitchFamily="34" charset="0"/>
              <a:buChar char="•"/>
            </a:pPr>
            <a:r>
              <a:rPr lang="en-GB"/>
              <a:t>We use </a:t>
            </a:r>
            <a:r>
              <a:rPr lang="en-GB" err="1"/>
              <a:t>EfficientNet</a:t>
            </a:r>
            <a:r>
              <a:rPr lang="en-GB"/>
              <a:t> “B0” CNN model for classifying images. It has 4,1 M of params.</a:t>
            </a:r>
          </a:p>
          <a:p>
            <a:pPr marL="342900" indent="-342900" algn="just">
              <a:buFont typeface="Arial" panose="020B0604020202020204" pitchFamily="34" charset="0"/>
              <a:buChar char="•"/>
            </a:pPr>
            <a:r>
              <a:rPr lang="en-GB"/>
              <a:t>Explain a model with good performance.</a:t>
            </a:r>
          </a:p>
          <a:p>
            <a:pPr marL="342900" indent="-342900" algn="just">
              <a:buFont typeface="Arial" panose="020B0604020202020204" pitchFamily="34" charset="0"/>
              <a:buChar char="•"/>
            </a:pPr>
            <a:r>
              <a:rPr lang="en-GB"/>
              <a:t>We trained two different models: one from scratch and the other using pre-trained weights.</a:t>
            </a:r>
          </a:p>
          <a:p>
            <a:pPr marL="342900" indent="-342900" algn="just">
              <a:buFont typeface="Arial" panose="020B0604020202020204" pitchFamily="34" charset="0"/>
              <a:buChar char="•"/>
            </a:pPr>
            <a:r>
              <a:rPr lang="en-GB"/>
              <a:t>Training hyperparameters:</a:t>
            </a:r>
          </a:p>
          <a:p>
            <a:pPr marL="1028700" lvl="1" indent="-342900" algn="just"/>
            <a:r>
              <a:rPr lang="en-GB" sz="1600"/>
              <a:t>Adam optimizer with a learning rate of 8e-4.</a:t>
            </a:r>
          </a:p>
          <a:p>
            <a:pPr marL="1028700" lvl="1" indent="-342900" algn="just"/>
            <a:r>
              <a:rPr lang="en-GB" sz="1600"/>
              <a:t>50 epochs for the “scratch” model.</a:t>
            </a:r>
          </a:p>
          <a:p>
            <a:pPr marL="1028700" lvl="1" indent="-342900" algn="just"/>
            <a:r>
              <a:rPr lang="en-GB" sz="1600"/>
              <a:t>10 epochs for the “pre-trained” model.</a:t>
            </a:r>
          </a:p>
          <a:p>
            <a:pPr marL="1028700" lvl="1" indent="-342900" algn="just"/>
            <a:r>
              <a:rPr lang="en-GB" sz="1600"/>
              <a:t>Cross entropy loss with a 0.1 probability of label smoothing.</a:t>
            </a:r>
          </a:p>
          <a:p>
            <a:pPr marL="1028700" lvl="1" indent="-342900" algn="just"/>
            <a:r>
              <a:rPr lang="en-GB" sz="1600"/>
              <a:t>Cosine learning scheduler.</a:t>
            </a:r>
          </a:p>
          <a:p>
            <a:pPr marL="1028700" lvl="1" indent="-342900" algn="just"/>
            <a:r>
              <a:rPr lang="en-GB" sz="1600"/>
              <a:t>Cumulative batch size of 1024.</a:t>
            </a:r>
            <a:endParaRPr lang="en-GB" sz="1200"/>
          </a:p>
        </p:txBody>
      </p:sp>
      <p:sp>
        <p:nvSpPr>
          <p:cNvPr id="4" name="Segnaposto data 3">
            <a:extLst>
              <a:ext uri="{FF2B5EF4-FFF2-40B4-BE49-F238E27FC236}">
                <a16:creationId xmlns:a16="http://schemas.microsoft.com/office/drawing/2014/main" id="{51D85F41-3B57-D764-47D2-3E5E998595DA}"/>
              </a:ext>
            </a:extLst>
          </p:cNvPr>
          <p:cNvSpPr>
            <a:spLocks noGrp="1"/>
          </p:cNvSpPr>
          <p:nvPr>
            <p:ph type="dt" sz="half" idx="10"/>
          </p:nvPr>
        </p:nvSpPr>
        <p:spPr/>
        <p:txBody>
          <a:bodyPr/>
          <a:lstStyle/>
          <a:p>
            <a:r>
              <a:rPr lang="en-US" noProof="0"/>
              <a:t>04/03/2024</a:t>
            </a:r>
            <a:endParaRPr lang="en-GB" noProof="0"/>
          </a:p>
        </p:txBody>
      </p:sp>
      <p:sp>
        <p:nvSpPr>
          <p:cNvPr id="5" name="Segnaposto piè di pagina 4">
            <a:extLst>
              <a:ext uri="{FF2B5EF4-FFF2-40B4-BE49-F238E27FC236}">
                <a16:creationId xmlns:a16="http://schemas.microsoft.com/office/drawing/2014/main" id="{8DC48244-3F81-93D4-FBDE-613414311B7E}"/>
              </a:ext>
            </a:extLst>
          </p:cNvPr>
          <p:cNvSpPr>
            <a:spLocks noGrp="1"/>
          </p:cNvSpPr>
          <p:nvPr>
            <p:ph type="ftr" sz="quarter" idx="11"/>
          </p:nvPr>
        </p:nvSpPr>
        <p:spPr/>
        <p:txBody>
          <a:bodyPr/>
          <a:lstStyle/>
          <a:p>
            <a:r>
              <a:rPr lang="en-US" noProof="0"/>
              <a:t>XAI presentation - Team 2 - Dataset 4</a:t>
            </a:r>
            <a:endParaRPr lang="en-GB" noProof="0"/>
          </a:p>
        </p:txBody>
      </p:sp>
      <p:sp>
        <p:nvSpPr>
          <p:cNvPr id="6" name="Segnaposto numero diapositiva 5">
            <a:extLst>
              <a:ext uri="{FF2B5EF4-FFF2-40B4-BE49-F238E27FC236}">
                <a16:creationId xmlns:a16="http://schemas.microsoft.com/office/drawing/2014/main" id="{795A9579-6A64-21CA-2715-BEEFD4176FB1}"/>
              </a:ext>
            </a:extLst>
          </p:cNvPr>
          <p:cNvSpPr>
            <a:spLocks noGrp="1"/>
          </p:cNvSpPr>
          <p:nvPr>
            <p:ph type="sldNum" sz="quarter" idx="12"/>
          </p:nvPr>
        </p:nvSpPr>
        <p:spPr/>
        <p:txBody>
          <a:bodyPr/>
          <a:lstStyle/>
          <a:p>
            <a:fld id="{5959EF25-B0AF-4FA7-A848-0BAE4F234502}" type="slidenum">
              <a:rPr lang="en-GB" noProof="0" smtClean="0"/>
              <a:t>4</a:t>
            </a:fld>
            <a:endParaRPr lang="en-GB" noProof="0"/>
          </a:p>
        </p:txBody>
      </p:sp>
      <p:pic>
        <p:nvPicPr>
          <p:cNvPr id="8" name="Immagine 7" descr="Immagine che contiene testo, schermata, Carattere, Parallelo&#10;&#10;Descrizione generata automaticamente">
            <a:extLst>
              <a:ext uri="{FF2B5EF4-FFF2-40B4-BE49-F238E27FC236}">
                <a16:creationId xmlns:a16="http://schemas.microsoft.com/office/drawing/2014/main" id="{E2455810-7CDE-B6CA-41BD-B5AD6455A4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74651" y="1079427"/>
            <a:ext cx="3400721" cy="1589713"/>
          </a:xfrm>
          <a:prstGeom prst="rect">
            <a:avLst/>
          </a:prstGeom>
        </p:spPr>
      </p:pic>
      <p:sp>
        <p:nvSpPr>
          <p:cNvPr id="11" name="CasellaDiTesto 10">
            <a:extLst>
              <a:ext uri="{FF2B5EF4-FFF2-40B4-BE49-F238E27FC236}">
                <a16:creationId xmlns:a16="http://schemas.microsoft.com/office/drawing/2014/main" id="{DC35A153-ED48-B175-E16D-F48E85BCCB20}"/>
              </a:ext>
            </a:extLst>
          </p:cNvPr>
          <p:cNvSpPr txBox="1"/>
          <p:nvPr/>
        </p:nvSpPr>
        <p:spPr>
          <a:xfrm>
            <a:off x="8154112" y="2725187"/>
            <a:ext cx="1641796" cy="246221"/>
          </a:xfrm>
          <a:prstGeom prst="rect">
            <a:avLst/>
          </a:prstGeom>
          <a:noFill/>
        </p:spPr>
        <p:txBody>
          <a:bodyPr wrap="none" rtlCol="0">
            <a:spAutoFit/>
          </a:bodyPr>
          <a:lstStyle/>
          <a:p>
            <a:r>
              <a:rPr lang="en-GB" sz="1000" err="1">
                <a:latin typeface="Congenial Light" panose="02000503040000020004" pitchFamily="2" charset="0"/>
              </a:rPr>
              <a:t>EfficientNet</a:t>
            </a:r>
            <a:r>
              <a:rPr lang="en-GB" sz="1000">
                <a:latin typeface="Congenial Light" panose="02000503040000020004" pitchFamily="2" charset="0"/>
              </a:rPr>
              <a:t> architecture.</a:t>
            </a:r>
          </a:p>
        </p:txBody>
      </p:sp>
      <p:graphicFrame>
        <p:nvGraphicFramePr>
          <p:cNvPr id="12" name="Tabella 11">
            <a:extLst>
              <a:ext uri="{FF2B5EF4-FFF2-40B4-BE49-F238E27FC236}">
                <a16:creationId xmlns:a16="http://schemas.microsoft.com/office/drawing/2014/main" id="{1E49A781-1FFD-8C3E-09F9-5C98B5C40554}"/>
              </a:ext>
            </a:extLst>
          </p:cNvPr>
          <p:cNvGraphicFramePr>
            <a:graphicFrameLocks noGrp="1"/>
          </p:cNvGraphicFramePr>
          <p:nvPr>
            <p:extLst>
              <p:ext uri="{D42A27DB-BD31-4B8C-83A1-F6EECF244321}">
                <p14:modId xmlns:p14="http://schemas.microsoft.com/office/powerpoint/2010/main" val="2851198773"/>
              </p:ext>
            </p:extLst>
          </p:nvPr>
        </p:nvGraphicFramePr>
        <p:xfrm>
          <a:off x="7851309" y="3625103"/>
          <a:ext cx="2247403" cy="1066800"/>
        </p:xfrm>
        <a:graphic>
          <a:graphicData uri="http://schemas.openxmlformats.org/drawingml/2006/table">
            <a:tbl>
              <a:tblPr firstRow="1" bandRow="1">
                <a:tableStyleId>{5C22544A-7EE6-4342-B048-85BDC9FD1C3A}</a:tableStyleId>
              </a:tblPr>
              <a:tblGrid>
                <a:gridCol w="850636">
                  <a:extLst>
                    <a:ext uri="{9D8B030D-6E8A-4147-A177-3AD203B41FA5}">
                      <a16:colId xmlns:a16="http://schemas.microsoft.com/office/drawing/2014/main" val="3646029518"/>
                    </a:ext>
                  </a:extLst>
                </a:gridCol>
                <a:gridCol w="587230">
                  <a:extLst>
                    <a:ext uri="{9D8B030D-6E8A-4147-A177-3AD203B41FA5}">
                      <a16:colId xmlns:a16="http://schemas.microsoft.com/office/drawing/2014/main" val="2495367986"/>
                    </a:ext>
                  </a:extLst>
                </a:gridCol>
                <a:gridCol w="809537">
                  <a:extLst>
                    <a:ext uri="{9D8B030D-6E8A-4147-A177-3AD203B41FA5}">
                      <a16:colId xmlns:a16="http://schemas.microsoft.com/office/drawing/2014/main" val="2978402614"/>
                    </a:ext>
                  </a:extLst>
                </a:gridCol>
              </a:tblGrid>
              <a:tr h="226503">
                <a:tc>
                  <a:txBody>
                    <a:bodyPr/>
                    <a:lstStyle/>
                    <a:p>
                      <a:r>
                        <a:rPr lang="it-IT" sz="1000" err="1">
                          <a:solidFill>
                            <a:schemeClr val="tx1"/>
                          </a:solidFill>
                        </a:rPr>
                        <a:t>Accuracy</a:t>
                      </a:r>
                      <a:r>
                        <a:rPr lang="it-IT" sz="1000">
                          <a:solidFill>
                            <a:schemeClr val="tx1"/>
                          </a:solidFill>
                        </a:rPr>
                        <a:t> %</a:t>
                      </a:r>
                      <a:endParaRPr lang="en-GB" sz="1000">
                        <a:solidFill>
                          <a:schemeClr val="tx1"/>
                        </a:solidFill>
                      </a:endParaRPr>
                    </a:p>
                  </a:txBody>
                  <a:tcPr>
                    <a:solidFill>
                      <a:schemeClr val="accent1">
                        <a:lumMod val="40000"/>
                        <a:lumOff val="60000"/>
                      </a:schemeClr>
                    </a:solidFill>
                  </a:tcPr>
                </a:tc>
                <a:tc>
                  <a:txBody>
                    <a:bodyPr/>
                    <a:lstStyle/>
                    <a:p>
                      <a:r>
                        <a:rPr lang="it-IT" sz="1000">
                          <a:solidFill>
                            <a:schemeClr val="tx1"/>
                          </a:solidFill>
                        </a:rPr>
                        <a:t>Scratch</a:t>
                      </a:r>
                      <a:endParaRPr lang="en-GB" sz="1000">
                        <a:solidFill>
                          <a:schemeClr val="tx1"/>
                        </a:solidFill>
                      </a:endParaRPr>
                    </a:p>
                  </a:txBody>
                  <a:tcPr>
                    <a:solidFill>
                      <a:schemeClr val="accent1">
                        <a:lumMod val="40000"/>
                        <a:lumOff val="60000"/>
                      </a:schemeClr>
                    </a:solidFill>
                  </a:tcPr>
                </a:tc>
                <a:tc>
                  <a:txBody>
                    <a:bodyPr/>
                    <a:lstStyle/>
                    <a:p>
                      <a:r>
                        <a:rPr lang="it-IT" sz="1000" err="1">
                          <a:solidFill>
                            <a:schemeClr val="tx1"/>
                          </a:solidFill>
                        </a:rPr>
                        <a:t>Pre-trained</a:t>
                      </a:r>
                      <a:endParaRPr lang="en-GB" sz="1000">
                        <a:solidFill>
                          <a:schemeClr val="tx1"/>
                        </a:solidFill>
                      </a:endParaRPr>
                    </a:p>
                  </a:txBody>
                  <a:tcPr>
                    <a:solidFill>
                      <a:schemeClr val="accent1">
                        <a:lumMod val="40000"/>
                        <a:lumOff val="60000"/>
                      </a:schemeClr>
                    </a:solidFill>
                  </a:tcPr>
                </a:tc>
                <a:extLst>
                  <a:ext uri="{0D108BD9-81ED-4DB2-BD59-A6C34878D82A}">
                    <a16:rowId xmlns:a16="http://schemas.microsoft.com/office/drawing/2014/main" val="4252773985"/>
                  </a:ext>
                </a:extLst>
              </a:tr>
              <a:tr h="226503">
                <a:tc>
                  <a:txBody>
                    <a:bodyPr/>
                    <a:lstStyle/>
                    <a:p>
                      <a:r>
                        <a:rPr lang="it-IT" sz="1200" b="1">
                          <a:latin typeface="Congenial Light" panose="02000503040000020004" pitchFamily="2" charset="0"/>
                        </a:rPr>
                        <a:t>TRAIN set</a:t>
                      </a:r>
                      <a:endParaRPr lang="en-GB" sz="1200" b="1">
                        <a:latin typeface="Congenial Light" panose="02000503040000020004" pitchFamily="2" charset="0"/>
                      </a:endParaRPr>
                    </a:p>
                  </a:txBody>
                  <a:tcPr>
                    <a:solidFill>
                      <a:srgbClr val="CFD5EA"/>
                    </a:solidFill>
                  </a:tcPr>
                </a:tc>
                <a:tc>
                  <a:txBody>
                    <a:bodyPr/>
                    <a:lstStyle/>
                    <a:p>
                      <a:pPr algn="ctr"/>
                      <a:r>
                        <a:rPr lang="it-IT" sz="1200" b="0" i="1"/>
                        <a:t>99,97</a:t>
                      </a:r>
                      <a:endParaRPr lang="en-GB" sz="1200" b="0" i="1"/>
                    </a:p>
                  </a:txBody>
                  <a:tcPr/>
                </a:tc>
                <a:tc>
                  <a:txBody>
                    <a:bodyPr/>
                    <a:lstStyle/>
                    <a:p>
                      <a:pPr algn="ctr"/>
                      <a:r>
                        <a:rPr lang="it-IT" sz="1200" b="0" i="1"/>
                        <a:t>99,99</a:t>
                      </a:r>
                      <a:endParaRPr lang="en-GB" sz="1200" b="0" i="1"/>
                    </a:p>
                  </a:txBody>
                  <a:tcPr/>
                </a:tc>
                <a:extLst>
                  <a:ext uri="{0D108BD9-81ED-4DB2-BD59-A6C34878D82A}">
                    <a16:rowId xmlns:a16="http://schemas.microsoft.com/office/drawing/2014/main" val="2209129024"/>
                  </a:ext>
                </a:extLst>
              </a:tr>
              <a:tr h="226503">
                <a:tc>
                  <a:txBody>
                    <a:bodyPr/>
                    <a:lstStyle/>
                    <a:p>
                      <a:r>
                        <a:rPr lang="it-IT" sz="1200" b="1">
                          <a:latin typeface="Congenial Light" panose="02000503040000020004" pitchFamily="2" charset="0"/>
                        </a:rPr>
                        <a:t>VALID set</a:t>
                      </a:r>
                      <a:endParaRPr lang="en-GB" sz="1200" b="1">
                        <a:latin typeface="Congenial Light" panose="02000503040000020004" pitchFamily="2" charset="0"/>
                      </a:endParaRPr>
                    </a:p>
                  </a:txBody>
                  <a:tcPr>
                    <a:solidFill>
                      <a:srgbClr val="E9EBF5"/>
                    </a:solidFill>
                  </a:tcPr>
                </a:tc>
                <a:tc>
                  <a:txBody>
                    <a:bodyPr/>
                    <a:lstStyle/>
                    <a:p>
                      <a:pPr algn="ctr"/>
                      <a:r>
                        <a:rPr lang="it-IT" sz="1200" b="1" i="1"/>
                        <a:t>99,65</a:t>
                      </a:r>
                      <a:endParaRPr lang="en-GB" sz="1200" b="1" i="1"/>
                    </a:p>
                  </a:txBody>
                  <a:tcPr/>
                </a:tc>
                <a:tc>
                  <a:txBody>
                    <a:bodyPr/>
                    <a:lstStyle/>
                    <a:p>
                      <a:pPr algn="ctr"/>
                      <a:r>
                        <a:rPr lang="it-IT" sz="1200" b="1" i="1"/>
                        <a:t>99,94</a:t>
                      </a:r>
                      <a:endParaRPr lang="en-GB" sz="1200" b="1" i="1"/>
                    </a:p>
                  </a:txBody>
                  <a:tcPr/>
                </a:tc>
                <a:extLst>
                  <a:ext uri="{0D108BD9-81ED-4DB2-BD59-A6C34878D82A}">
                    <a16:rowId xmlns:a16="http://schemas.microsoft.com/office/drawing/2014/main" val="245769630"/>
                  </a:ext>
                </a:extLst>
              </a:tr>
              <a:tr h="226503">
                <a:tc>
                  <a:txBody>
                    <a:bodyPr/>
                    <a:lstStyle/>
                    <a:p>
                      <a:r>
                        <a:rPr lang="it-IT" sz="1200" b="1">
                          <a:latin typeface="Congenial Light" panose="02000503040000020004" pitchFamily="2" charset="0"/>
                        </a:rPr>
                        <a:t>TEST set</a:t>
                      </a:r>
                      <a:endParaRPr lang="en-GB" sz="1200" b="1">
                        <a:latin typeface="Congenial Light" panose="02000503040000020004" pitchFamily="2" charset="0"/>
                      </a:endParaRPr>
                    </a:p>
                  </a:txBody>
                  <a:tcPr>
                    <a:solidFill>
                      <a:srgbClr val="CFD5EA"/>
                    </a:solidFill>
                  </a:tcPr>
                </a:tc>
                <a:tc>
                  <a:txBody>
                    <a:bodyPr/>
                    <a:lstStyle/>
                    <a:p>
                      <a:pPr algn="ctr"/>
                      <a:r>
                        <a:rPr lang="it-IT" sz="1200" b="1" i="1"/>
                        <a:t>100</a:t>
                      </a:r>
                      <a:endParaRPr lang="en-GB" sz="1200" b="1" i="1"/>
                    </a:p>
                  </a:txBody>
                  <a:tcPr/>
                </a:tc>
                <a:tc>
                  <a:txBody>
                    <a:bodyPr/>
                    <a:lstStyle/>
                    <a:p>
                      <a:pPr algn="ctr"/>
                      <a:r>
                        <a:rPr lang="it-IT" sz="1200" b="1" i="1"/>
                        <a:t>100</a:t>
                      </a:r>
                      <a:endParaRPr lang="en-GB" sz="1200" b="1" i="1"/>
                    </a:p>
                  </a:txBody>
                  <a:tcPr/>
                </a:tc>
                <a:extLst>
                  <a:ext uri="{0D108BD9-81ED-4DB2-BD59-A6C34878D82A}">
                    <a16:rowId xmlns:a16="http://schemas.microsoft.com/office/drawing/2014/main" val="1425002884"/>
                  </a:ext>
                </a:extLst>
              </a:tr>
            </a:tbl>
          </a:graphicData>
        </a:graphic>
      </p:graphicFrame>
      <p:sp>
        <p:nvSpPr>
          <p:cNvPr id="13" name="CasellaDiTesto 12">
            <a:extLst>
              <a:ext uri="{FF2B5EF4-FFF2-40B4-BE49-F238E27FC236}">
                <a16:creationId xmlns:a16="http://schemas.microsoft.com/office/drawing/2014/main" id="{B6F43827-2F7B-8F6F-AEA9-D67A45C01D97}"/>
              </a:ext>
            </a:extLst>
          </p:cNvPr>
          <p:cNvSpPr txBox="1"/>
          <p:nvPr/>
        </p:nvSpPr>
        <p:spPr>
          <a:xfrm>
            <a:off x="7851309" y="4725459"/>
            <a:ext cx="2278399" cy="246221"/>
          </a:xfrm>
          <a:prstGeom prst="rect">
            <a:avLst/>
          </a:prstGeom>
          <a:noFill/>
        </p:spPr>
        <p:txBody>
          <a:bodyPr wrap="square" rtlCol="0">
            <a:spAutoFit/>
          </a:bodyPr>
          <a:lstStyle/>
          <a:p>
            <a:r>
              <a:rPr lang="en-GB" sz="1000">
                <a:latin typeface="Congenial Light" panose="02000503040000020004" pitchFamily="2" charset="0"/>
              </a:rPr>
              <a:t>Accuracy of the two trained models.</a:t>
            </a:r>
          </a:p>
        </p:txBody>
      </p:sp>
    </p:spTree>
    <p:extLst>
      <p:ext uri="{BB962C8B-B14F-4D97-AF65-F5344CB8AC3E}">
        <p14:creationId xmlns:p14="http://schemas.microsoft.com/office/powerpoint/2010/main" val="8678657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C4093E-2F7F-85EE-4AA9-E70A2A5BE13B}"/>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3253AADC-E956-5BE3-4E24-2B61190DE03B}"/>
              </a:ext>
            </a:extLst>
          </p:cNvPr>
          <p:cNvSpPr>
            <a:spLocks noGrp="1"/>
          </p:cNvSpPr>
          <p:nvPr>
            <p:ph type="title"/>
          </p:nvPr>
        </p:nvSpPr>
        <p:spPr/>
        <p:txBody>
          <a:bodyPr/>
          <a:lstStyle/>
          <a:p>
            <a:r>
              <a:rPr lang="en-GB"/>
              <a:t>Autoencoder model for ABELE</a:t>
            </a:r>
          </a:p>
        </p:txBody>
      </p:sp>
      <p:sp>
        <p:nvSpPr>
          <p:cNvPr id="3" name="Segnaposto contenuto 2">
            <a:extLst>
              <a:ext uri="{FF2B5EF4-FFF2-40B4-BE49-F238E27FC236}">
                <a16:creationId xmlns:a16="http://schemas.microsoft.com/office/drawing/2014/main" id="{C5F2CCB9-AB8C-ABCE-BD5E-033DF09581AB}"/>
              </a:ext>
            </a:extLst>
          </p:cNvPr>
          <p:cNvSpPr>
            <a:spLocks noGrp="1"/>
          </p:cNvSpPr>
          <p:nvPr>
            <p:ph idx="1"/>
          </p:nvPr>
        </p:nvSpPr>
        <p:spPr>
          <a:xfrm>
            <a:off x="812566" y="1079427"/>
            <a:ext cx="4829030" cy="4612503"/>
          </a:xfrm>
        </p:spPr>
        <p:txBody>
          <a:bodyPr>
            <a:normAutofit lnSpcReduction="10000"/>
          </a:bodyPr>
          <a:lstStyle/>
          <a:p>
            <a:pPr marL="342900" indent="-342900" algn="just">
              <a:buFont typeface="Arial" panose="020B0604020202020204" pitchFamily="34" charset="0"/>
              <a:buChar char="•"/>
            </a:pPr>
            <a:r>
              <a:rPr lang="en-GB"/>
              <a:t>Consists of four convolutional layers on both the encoder and the decoder modules.</a:t>
            </a:r>
          </a:p>
          <a:p>
            <a:pPr marL="342900" indent="-342900" algn="just">
              <a:buFont typeface="Arial" panose="020B0604020202020204" pitchFamily="34" charset="0"/>
              <a:buChar char="•"/>
            </a:pPr>
            <a:r>
              <a:rPr lang="en-GB"/>
              <a:t>Latent dimension of 64x32x32 and 128x32x32</a:t>
            </a:r>
          </a:p>
          <a:p>
            <a:pPr marL="342900" indent="-342900" algn="just">
              <a:buFont typeface="Arial" panose="020B0604020202020204" pitchFamily="34" charset="0"/>
              <a:buChar char="•"/>
            </a:pPr>
            <a:r>
              <a:rPr lang="en-GB"/>
              <a:t>Training hyperparameters:</a:t>
            </a:r>
          </a:p>
          <a:p>
            <a:pPr marL="1028700" lvl="1" indent="-342900" algn="just"/>
            <a:r>
              <a:rPr lang="en-GB" sz="1600"/>
              <a:t>Adam optimizer with a learning rate of 2e-3.</a:t>
            </a:r>
          </a:p>
          <a:p>
            <a:pPr marL="1028700" lvl="1" indent="-342900" algn="just"/>
            <a:r>
              <a:rPr lang="en-GB" sz="1600"/>
              <a:t>30 epochs.</a:t>
            </a:r>
          </a:p>
          <a:p>
            <a:pPr marL="1028700" lvl="1" indent="-342900" algn="just"/>
            <a:r>
              <a:rPr lang="en-GB" sz="1600"/>
              <a:t>Mean Squared Error loss.</a:t>
            </a:r>
          </a:p>
          <a:p>
            <a:pPr marL="1028700" lvl="1" indent="-342900" algn="just"/>
            <a:r>
              <a:rPr lang="en-GB" sz="1600"/>
              <a:t>Cumulative batch size of 1024.</a:t>
            </a:r>
          </a:p>
          <a:p>
            <a:pPr marL="1028700" lvl="1" indent="-342900" algn="just"/>
            <a:endParaRPr lang="en-GB" sz="1600"/>
          </a:p>
          <a:p>
            <a:pPr marL="342900" indent="-342900" algn="just">
              <a:buFont typeface="Arial" panose="020B0604020202020204" pitchFamily="34" charset="0"/>
              <a:buChar char="•"/>
            </a:pPr>
            <a:r>
              <a:rPr lang="en-GB"/>
              <a:t>ABELE generates counterexamples of the same class as the image to explain.</a:t>
            </a:r>
          </a:p>
        </p:txBody>
      </p:sp>
      <p:sp>
        <p:nvSpPr>
          <p:cNvPr id="4" name="Segnaposto data 3">
            <a:extLst>
              <a:ext uri="{FF2B5EF4-FFF2-40B4-BE49-F238E27FC236}">
                <a16:creationId xmlns:a16="http://schemas.microsoft.com/office/drawing/2014/main" id="{DCD379FB-EE17-AC59-18CB-69259B060A1D}"/>
              </a:ext>
            </a:extLst>
          </p:cNvPr>
          <p:cNvSpPr>
            <a:spLocks noGrp="1"/>
          </p:cNvSpPr>
          <p:nvPr>
            <p:ph type="dt" sz="half" idx="10"/>
          </p:nvPr>
        </p:nvSpPr>
        <p:spPr/>
        <p:txBody>
          <a:bodyPr/>
          <a:lstStyle/>
          <a:p>
            <a:r>
              <a:rPr lang="en-US" noProof="0"/>
              <a:t>04/03/2024</a:t>
            </a:r>
            <a:endParaRPr lang="en-GB" noProof="0"/>
          </a:p>
        </p:txBody>
      </p:sp>
      <p:sp>
        <p:nvSpPr>
          <p:cNvPr id="5" name="Segnaposto piè di pagina 4">
            <a:extLst>
              <a:ext uri="{FF2B5EF4-FFF2-40B4-BE49-F238E27FC236}">
                <a16:creationId xmlns:a16="http://schemas.microsoft.com/office/drawing/2014/main" id="{98D3238D-EDAA-F3BC-9745-EBFDCB74C717}"/>
              </a:ext>
            </a:extLst>
          </p:cNvPr>
          <p:cNvSpPr>
            <a:spLocks noGrp="1"/>
          </p:cNvSpPr>
          <p:nvPr>
            <p:ph type="ftr" sz="quarter" idx="11"/>
          </p:nvPr>
        </p:nvSpPr>
        <p:spPr/>
        <p:txBody>
          <a:bodyPr/>
          <a:lstStyle/>
          <a:p>
            <a:r>
              <a:rPr lang="en-US" noProof="0"/>
              <a:t>XAI presentation - Team 2 - Dataset 4</a:t>
            </a:r>
            <a:endParaRPr lang="en-GB" noProof="0"/>
          </a:p>
        </p:txBody>
      </p:sp>
      <p:sp>
        <p:nvSpPr>
          <p:cNvPr id="6" name="Segnaposto numero diapositiva 5">
            <a:extLst>
              <a:ext uri="{FF2B5EF4-FFF2-40B4-BE49-F238E27FC236}">
                <a16:creationId xmlns:a16="http://schemas.microsoft.com/office/drawing/2014/main" id="{483AE69F-A247-BE6D-5EB4-92ACA7FBC4A8}"/>
              </a:ext>
            </a:extLst>
          </p:cNvPr>
          <p:cNvSpPr>
            <a:spLocks noGrp="1"/>
          </p:cNvSpPr>
          <p:nvPr>
            <p:ph type="sldNum" sz="quarter" idx="12"/>
          </p:nvPr>
        </p:nvSpPr>
        <p:spPr/>
        <p:txBody>
          <a:bodyPr/>
          <a:lstStyle/>
          <a:p>
            <a:fld id="{5959EF25-B0AF-4FA7-A848-0BAE4F234502}" type="slidenum">
              <a:rPr lang="en-GB" noProof="0" smtClean="0"/>
              <a:t>5</a:t>
            </a:fld>
            <a:endParaRPr lang="en-GB" noProof="0"/>
          </a:p>
        </p:txBody>
      </p:sp>
      <p:sp>
        <p:nvSpPr>
          <p:cNvPr id="11" name="CasellaDiTesto 10">
            <a:extLst>
              <a:ext uri="{FF2B5EF4-FFF2-40B4-BE49-F238E27FC236}">
                <a16:creationId xmlns:a16="http://schemas.microsoft.com/office/drawing/2014/main" id="{946C55AE-ACF7-676F-4793-70AC5414EDFE}"/>
              </a:ext>
            </a:extLst>
          </p:cNvPr>
          <p:cNvSpPr txBox="1"/>
          <p:nvPr/>
        </p:nvSpPr>
        <p:spPr>
          <a:xfrm>
            <a:off x="6497348" y="2814350"/>
            <a:ext cx="681052" cy="400110"/>
          </a:xfrm>
          <a:prstGeom prst="rect">
            <a:avLst/>
          </a:prstGeom>
          <a:noFill/>
        </p:spPr>
        <p:txBody>
          <a:bodyPr wrap="square" rtlCol="0">
            <a:spAutoFit/>
          </a:bodyPr>
          <a:lstStyle/>
          <a:p>
            <a:pPr algn="ctr"/>
            <a:r>
              <a:rPr lang="en-GB" sz="1000">
                <a:latin typeface="Congenial Light" panose="02000503040000020004" pitchFamily="2" charset="0"/>
              </a:rPr>
              <a:t>Original image.</a:t>
            </a:r>
          </a:p>
        </p:txBody>
      </p:sp>
      <p:pic>
        <p:nvPicPr>
          <p:cNvPr id="9" name="Immagine 8" descr="Immagine che contiene fungo, Patologia vegetale, terreno, muffa&#10;&#10;Descrizione generata automaticamente">
            <a:extLst>
              <a:ext uri="{FF2B5EF4-FFF2-40B4-BE49-F238E27FC236}">
                <a16:creationId xmlns:a16="http://schemas.microsoft.com/office/drawing/2014/main" id="{D4E5F736-80F9-CD25-BA81-E029F7F746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09461" y="1739559"/>
            <a:ext cx="1079568" cy="1074791"/>
          </a:xfrm>
          <a:prstGeom prst="rect">
            <a:avLst/>
          </a:prstGeom>
        </p:spPr>
      </p:pic>
      <p:pic>
        <p:nvPicPr>
          <p:cNvPr id="15" name="Immagine 14">
            <a:extLst>
              <a:ext uri="{FF2B5EF4-FFF2-40B4-BE49-F238E27FC236}">
                <a16:creationId xmlns:a16="http://schemas.microsoft.com/office/drawing/2014/main" id="{5BC32A34-D290-890C-C980-369B2196E5AE}"/>
              </a:ext>
            </a:extLst>
          </p:cNvPr>
          <p:cNvPicPr>
            <a:picLocks noChangeAspect="1"/>
          </p:cNvPicPr>
          <p:nvPr/>
        </p:nvPicPr>
        <p:blipFill>
          <a:blip r:embed="rId3"/>
          <a:stretch>
            <a:fillRect/>
          </a:stretch>
        </p:blipFill>
        <p:spPr>
          <a:xfrm>
            <a:off x="8125645" y="1739558"/>
            <a:ext cx="1079568" cy="1074791"/>
          </a:xfrm>
          <a:prstGeom prst="rect">
            <a:avLst/>
          </a:prstGeom>
        </p:spPr>
      </p:pic>
      <p:sp>
        <p:nvSpPr>
          <p:cNvPr id="16" name="CasellaDiTesto 15">
            <a:extLst>
              <a:ext uri="{FF2B5EF4-FFF2-40B4-BE49-F238E27FC236}">
                <a16:creationId xmlns:a16="http://schemas.microsoft.com/office/drawing/2014/main" id="{6C6A7369-A4B9-2FDB-B1D3-99C40178D00C}"/>
              </a:ext>
            </a:extLst>
          </p:cNvPr>
          <p:cNvSpPr txBox="1"/>
          <p:nvPr/>
        </p:nvSpPr>
        <p:spPr>
          <a:xfrm>
            <a:off x="7980159" y="2822200"/>
            <a:ext cx="1435683" cy="400110"/>
          </a:xfrm>
          <a:prstGeom prst="rect">
            <a:avLst/>
          </a:prstGeom>
          <a:noFill/>
        </p:spPr>
        <p:txBody>
          <a:bodyPr wrap="square" rtlCol="0">
            <a:spAutoFit/>
          </a:bodyPr>
          <a:lstStyle/>
          <a:p>
            <a:r>
              <a:rPr lang="en-GB" sz="1000">
                <a:latin typeface="Congenial Light" panose="02000503040000020004" pitchFamily="2" charset="0"/>
              </a:rPr>
              <a:t>Reconstructed image</a:t>
            </a:r>
          </a:p>
          <a:p>
            <a:r>
              <a:rPr lang="en-GB" sz="1000">
                <a:latin typeface="Congenial Light" panose="02000503040000020004" pitchFamily="2" charset="0"/>
              </a:rPr>
              <a:t>64x32x32 latent dim.</a:t>
            </a:r>
          </a:p>
        </p:txBody>
      </p:sp>
      <p:pic>
        <p:nvPicPr>
          <p:cNvPr id="18" name="Immagine 17" descr="Immagine che contiene fungo, muffa, Patologia vegetale, foglia&#10;&#10;Descrizione generata automaticamente">
            <a:extLst>
              <a:ext uri="{FF2B5EF4-FFF2-40B4-BE49-F238E27FC236}">
                <a16:creationId xmlns:a16="http://schemas.microsoft.com/office/drawing/2014/main" id="{13A9AFA0-6DA4-D7AA-3AB4-4D134741024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06972" y="1743369"/>
            <a:ext cx="1079568" cy="1074791"/>
          </a:xfrm>
          <a:prstGeom prst="rect">
            <a:avLst/>
          </a:prstGeom>
        </p:spPr>
      </p:pic>
      <p:sp>
        <p:nvSpPr>
          <p:cNvPr id="19" name="CasellaDiTesto 18">
            <a:extLst>
              <a:ext uri="{FF2B5EF4-FFF2-40B4-BE49-F238E27FC236}">
                <a16:creationId xmlns:a16="http://schemas.microsoft.com/office/drawing/2014/main" id="{3848C22E-2C1F-434B-B7E7-239D2CAB84E7}"/>
              </a:ext>
            </a:extLst>
          </p:cNvPr>
          <p:cNvSpPr txBox="1"/>
          <p:nvPr/>
        </p:nvSpPr>
        <p:spPr>
          <a:xfrm>
            <a:off x="9828914" y="2822200"/>
            <a:ext cx="1435683" cy="400110"/>
          </a:xfrm>
          <a:prstGeom prst="rect">
            <a:avLst/>
          </a:prstGeom>
          <a:noFill/>
        </p:spPr>
        <p:txBody>
          <a:bodyPr wrap="square" rtlCol="0">
            <a:spAutoFit/>
          </a:bodyPr>
          <a:lstStyle/>
          <a:p>
            <a:r>
              <a:rPr lang="en-GB" sz="1000">
                <a:latin typeface="Congenial Light" panose="02000503040000020004" pitchFamily="2" charset="0"/>
              </a:rPr>
              <a:t>Reconstructed image</a:t>
            </a:r>
          </a:p>
          <a:p>
            <a:r>
              <a:rPr lang="en-GB" sz="1000">
                <a:latin typeface="Congenial Light" panose="02000503040000020004" pitchFamily="2" charset="0"/>
              </a:rPr>
              <a:t>128x32x32 latent dim.</a:t>
            </a:r>
          </a:p>
        </p:txBody>
      </p:sp>
      <p:pic>
        <p:nvPicPr>
          <p:cNvPr id="21" name="Elemento grafico 20" descr="Avviso con riempimento a tinta unita">
            <a:extLst>
              <a:ext uri="{FF2B5EF4-FFF2-40B4-BE49-F238E27FC236}">
                <a16:creationId xmlns:a16="http://schemas.microsoft.com/office/drawing/2014/main" id="{53BF8B97-043F-6351-9454-B4ECD8A948C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641596" y="4624009"/>
            <a:ext cx="533546" cy="533546"/>
          </a:xfrm>
          <a:prstGeom prst="rect">
            <a:avLst/>
          </a:prstGeom>
        </p:spPr>
      </p:pic>
      <p:pic>
        <p:nvPicPr>
          <p:cNvPr id="22" name="Immagine 21">
            <a:extLst>
              <a:ext uri="{FF2B5EF4-FFF2-40B4-BE49-F238E27FC236}">
                <a16:creationId xmlns:a16="http://schemas.microsoft.com/office/drawing/2014/main" id="{83999C00-CA3A-6BFB-6414-20FBA2497080}"/>
              </a:ext>
            </a:extLst>
          </p:cNvPr>
          <p:cNvPicPr>
            <a:picLocks noChangeAspect="1"/>
          </p:cNvPicPr>
          <p:nvPr/>
        </p:nvPicPr>
        <p:blipFill rotWithShape="1">
          <a:blip r:embed="rId7"/>
          <a:srcRect r="43598" b="2161"/>
          <a:stretch/>
        </p:blipFill>
        <p:spPr>
          <a:xfrm>
            <a:off x="6270407" y="4262509"/>
            <a:ext cx="5079726" cy="1285264"/>
          </a:xfrm>
          <a:prstGeom prst="rect">
            <a:avLst/>
          </a:prstGeom>
        </p:spPr>
      </p:pic>
      <p:sp>
        <p:nvSpPr>
          <p:cNvPr id="23" name="CasellaDiTesto 22">
            <a:extLst>
              <a:ext uri="{FF2B5EF4-FFF2-40B4-BE49-F238E27FC236}">
                <a16:creationId xmlns:a16="http://schemas.microsoft.com/office/drawing/2014/main" id="{B9C773AE-0A18-CA3F-E07F-03100F699FD0}"/>
              </a:ext>
            </a:extLst>
          </p:cNvPr>
          <p:cNvSpPr txBox="1"/>
          <p:nvPr/>
        </p:nvSpPr>
        <p:spPr>
          <a:xfrm>
            <a:off x="7672779" y="5582730"/>
            <a:ext cx="2308645" cy="246221"/>
          </a:xfrm>
          <a:prstGeom prst="rect">
            <a:avLst/>
          </a:prstGeom>
          <a:noFill/>
        </p:spPr>
        <p:txBody>
          <a:bodyPr wrap="none" rtlCol="0">
            <a:spAutoFit/>
          </a:bodyPr>
          <a:lstStyle/>
          <a:p>
            <a:r>
              <a:rPr lang="en-GB" sz="1000">
                <a:latin typeface="Congenial Light" panose="02000503040000020004" pitchFamily="2" charset="0"/>
              </a:rPr>
              <a:t>ABELE </a:t>
            </a:r>
            <a:r>
              <a:rPr lang="en-GB" sz="1000" err="1">
                <a:latin typeface="Congenial Light" panose="02000503040000020004" pitchFamily="2" charset="0"/>
              </a:rPr>
              <a:t>getCounterExamples</a:t>
            </a:r>
            <a:r>
              <a:rPr lang="en-GB" sz="1000">
                <a:latin typeface="Congenial Light" panose="02000503040000020004" pitchFamily="2" charset="0"/>
              </a:rPr>
              <a:t>() output.</a:t>
            </a:r>
          </a:p>
        </p:txBody>
      </p:sp>
    </p:spTree>
    <p:extLst>
      <p:ext uri="{BB962C8B-B14F-4D97-AF65-F5344CB8AC3E}">
        <p14:creationId xmlns:p14="http://schemas.microsoft.com/office/powerpoint/2010/main" val="34268087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C4093E-2F7F-85EE-4AA9-E70A2A5BE13B}"/>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3253AADC-E956-5BE3-4E24-2B61190DE03B}"/>
              </a:ext>
            </a:extLst>
          </p:cNvPr>
          <p:cNvSpPr>
            <a:spLocks noGrp="1"/>
          </p:cNvSpPr>
          <p:nvPr>
            <p:ph type="title"/>
          </p:nvPr>
        </p:nvSpPr>
        <p:spPr/>
        <p:txBody>
          <a:bodyPr/>
          <a:lstStyle/>
          <a:p>
            <a:r>
              <a:rPr lang="en-GB">
                <a:latin typeface="Congenial SemiBold"/>
                <a:ea typeface="ADLaM Display"/>
                <a:cs typeface="ADLaM Display"/>
              </a:rPr>
              <a:t>Case studies</a:t>
            </a:r>
            <a:endParaRPr lang="en-GB"/>
          </a:p>
        </p:txBody>
      </p:sp>
      <p:sp>
        <p:nvSpPr>
          <p:cNvPr id="3" name="Segnaposto contenuto 2">
            <a:extLst>
              <a:ext uri="{FF2B5EF4-FFF2-40B4-BE49-F238E27FC236}">
                <a16:creationId xmlns:a16="http://schemas.microsoft.com/office/drawing/2014/main" id="{C5F2CCB9-AB8C-ABCE-BD5E-033DF09581AB}"/>
              </a:ext>
            </a:extLst>
          </p:cNvPr>
          <p:cNvSpPr>
            <a:spLocks noGrp="1"/>
          </p:cNvSpPr>
          <p:nvPr>
            <p:ph idx="1"/>
          </p:nvPr>
        </p:nvSpPr>
        <p:spPr>
          <a:xfrm>
            <a:off x="3675213" y="1820832"/>
            <a:ext cx="5096761" cy="2944341"/>
          </a:xfrm>
        </p:spPr>
        <p:txBody>
          <a:bodyPr vert="horz" lIns="91440" tIns="45720" rIns="91440" bIns="45720" rtlCol="0" anchor="t">
            <a:normAutofit/>
          </a:bodyPr>
          <a:lstStyle/>
          <a:p>
            <a:pPr marL="342900" indent="-342900" algn="just">
              <a:buFont typeface="Arial" panose="020B0604020202020204" pitchFamily="34" charset="0"/>
              <a:buChar char="•"/>
            </a:pPr>
            <a:r>
              <a:rPr lang="en-GB" b="1">
                <a:latin typeface="Congenial Light"/>
              </a:rPr>
              <a:t>Case 1</a:t>
            </a:r>
            <a:r>
              <a:rPr lang="en-GB">
                <a:latin typeface="Congenial Light"/>
              </a:rPr>
              <a:t>: Misclassified images</a:t>
            </a:r>
            <a:endParaRPr lang="en-GB"/>
          </a:p>
          <a:p>
            <a:pPr marL="342900" indent="-342900" algn="just">
              <a:buFont typeface="Arial" panose="020B0604020202020204" pitchFamily="34" charset="0"/>
              <a:buChar char="•"/>
            </a:pPr>
            <a:r>
              <a:rPr lang="en-GB" b="1">
                <a:latin typeface="Congenial Light"/>
              </a:rPr>
              <a:t>Case 2</a:t>
            </a:r>
            <a:r>
              <a:rPr lang="en-GB">
                <a:latin typeface="Congenial Light"/>
              </a:rPr>
              <a:t>: Non-Homogeneous background</a:t>
            </a:r>
            <a:endParaRPr lang="en-GB"/>
          </a:p>
          <a:p>
            <a:pPr marL="342900" indent="-342900" algn="just">
              <a:buFont typeface="Arial" panose="020B0604020202020204" pitchFamily="34" charset="0"/>
              <a:buChar char="•"/>
            </a:pPr>
            <a:r>
              <a:rPr lang="en-GB" b="1">
                <a:latin typeface="Congenial Light"/>
              </a:rPr>
              <a:t>Case 3</a:t>
            </a:r>
            <a:r>
              <a:rPr lang="en-GB">
                <a:latin typeface="Congenial Light"/>
              </a:rPr>
              <a:t>: Low Confidence Predictions</a:t>
            </a:r>
          </a:p>
          <a:p>
            <a:pPr marL="342900" indent="-342900" algn="just">
              <a:buFont typeface="Arial" panose="020B0604020202020204" pitchFamily="34" charset="0"/>
              <a:buChar char="•"/>
            </a:pPr>
            <a:r>
              <a:rPr lang="en-GB" b="1">
                <a:latin typeface="Congenial Light"/>
              </a:rPr>
              <a:t>Case 4</a:t>
            </a:r>
            <a:r>
              <a:rPr lang="en-GB">
                <a:latin typeface="Congenial Light"/>
              </a:rPr>
              <a:t>: High Confidence Predictions</a:t>
            </a:r>
          </a:p>
          <a:p>
            <a:pPr marL="342900" indent="-342900" algn="just">
              <a:buFont typeface="Arial" panose="020B0604020202020204" pitchFamily="34" charset="0"/>
              <a:buChar char="•"/>
            </a:pPr>
            <a:r>
              <a:rPr lang="en-GB" b="1">
                <a:latin typeface="Congenial Light"/>
              </a:rPr>
              <a:t>Case 5</a:t>
            </a:r>
            <a:r>
              <a:rPr lang="en-GB">
                <a:latin typeface="Congenial Light"/>
              </a:rPr>
              <a:t>: Similar images </a:t>
            </a:r>
          </a:p>
          <a:p>
            <a:pPr marL="342900" indent="-342900" algn="just">
              <a:buFont typeface="Arial" panose="020B0604020202020204" pitchFamily="34" charset="0"/>
              <a:buChar char="•"/>
            </a:pPr>
            <a:r>
              <a:rPr lang="en-GB" b="1">
                <a:latin typeface="Congenial Light"/>
              </a:rPr>
              <a:t>Case 6</a:t>
            </a:r>
            <a:r>
              <a:rPr lang="en-GB">
                <a:latin typeface="Congenial Light"/>
              </a:rPr>
              <a:t>: Multi-leafed images</a:t>
            </a:r>
          </a:p>
        </p:txBody>
      </p:sp>
      <p:sp>
        <p:nvSpPr>
          <p:cNvPr id="4" name="Segnaposto data 3">
            <a:extLst>
              <a:ext uri="{FF2B5EF4-FFF2-40B4-BE49-F238E27FC236}">
                <a16:creationId xmlns:a16="http://schemas.microsoft.com/office/drawing/2014/main" id="{DCD379FB-EE17-AC59-18CB-69259B060A1D}"/>
              </a:ext>
            </a:extLst>
          </p:cNvPr>
          <p:cNvSpPr>
            <a:spLocks noGrp="1"/>
          </p:cNvSpPr>
          <p:nvPr>
            <p:ph type="dt" sz="half" idx="10"/>
          </p:nvPr>
        </p:nvSpPr>
        <p:spPr/>
        <p:txBody>
          <a:bodyPr/>
          <a:lstStyle/>
          <a:p>
            <a:r>
              <a:rPr lang="en-US" noProof="0"/>
              <a:t>04/03/2024</a:t>
            </a:r>
            <a:endParaRPr lang="en-GB" noProof="0"/>
          </a:p>
        </p:txBody>
      </p:sp>
      <p:sp>
        <p:nvSpPr>
          <p:cNvPr id="5" name="Segnaposto piè di pagina 4">
            <a:extLst>
              <a:ext uri="{FF2B5EF4-FFF2-40B4-BE49-F238E27FC236}">
                <a16:creationId xmlns:a16="http://schemas.microsoft.com/office/drawing/2014/main" id="{98D3238D-EDAA-F3BC-9745-EBFDCB74C717}"/>
              </a:ext>
            </a:extLst>
          </p:cNvPr>
          <p:cNvSpPr>
            <a:spLocks noGrp="1"/>
          </p:cNvSpPr>
          <p:nvPr>
            <p:ph type="ftr" sz="quarter" idx="11"/>
          </p:nvPr>
        </p:nvSpPr>
        <p:spPr/>
        <p:txBody>
          <a:bodyPr/>
          <a:lstStyle/>
          <a:p>
            <a:r>
              <a:rPr lang="en-US" noProof="0"/>
              <a:t>XAI presentation - Team 2 - Dataset 4</a:t>
            </a:r>
            <a:endParaRPr lang="en-GB" noProof="0"/>
          </a:p>
        </p:txBody>
      </p:sp>
      <p:sp>
        <p:nvSpPr>
          <p:cNvPr id="6" name="Segnaposto numero diapositiva 5">
            <a:extLst>
              <a:ext uri="{FF2B5EF4-FFF2-40B4-BE49-F238E27FC236}">
                <a16:creationId xmlns:a16="http://schemas.microsoft.com/office/drawing/2014/main" id="{483AE69F-A247-BE6D-5EB4-92ACA7FBC4A8}"/>
              </a:ext>
            </a:extLst>
          </p:cNvPr>
          <p:cNvSpPr>
            <a:spLocks noGrp="1"/>
          </p:cNvSpPr>
          <p:nvPr>
            <p:ph type="sldNum" sz="quarter" idx="12"/>
          </p:nvPr>
        </p:nvSpPr>
        <p:spPr/>
        <p:txBody>
          <a:bodyPr/>
          <a:lstStyle/>
          <a:p>
            <a:fld id="{5959EF25-B0AF-4FA7-A848-0BAE4F234502}" type="slidenum">
              <a:rPr lang="en-GB" noProof="0" smtClean="0"/>
              <a:t>6</a:t>
            </a:fld>
            <a:endParaRPr lang="en-GB" noProof="0"/>
          </a:p>
        </p:txBody>
      </p:sp>
    </p:spTree>
    <p:extLst>
      <p:ext uri="{BB962C8B-B14F-4D97-AF65-F5344CB8AC3E}">
        <p14:creationId xmlns:p14="http://schemas.microsoft.com/office/powerpoint/2010/main" val="4723421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C4093E-2F7F-85EE-4AA9-E70A2A5BE13B}"/>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3253AADC-E956-5BE3-4E24-2B61190DE03B}"/>
              </a:ext>
            </a:extLst>
          </p:cNvPr>
          <p:cNvSpPr>
            <a:spLocks noGrp="1"/>
          </p:cNvSpPr>
          <p:nvPr>
            <p:ph type="title"/>
          </p:nvPr>
        </p:nvSpPr>
        <p:spPr/>
        <p:txBody>
          <a:bodyPr/>
          <a:lstStyle/>
          <a:p>
            <a:r>
              <a:rPr lang="en-GB">
                <a:latin typeface="Congenial SemiBold"/>
                <a:ea typeface="ADLaM Display"/>
                <a:cs typeface="ADLaM Display"/>
              </a:rPr>
              <a:t>Case study 1 : Misclassified images</a:t>
            </a:r>
            <a:endParaRPr lang="en-GB"/>
          </a:p>
        </p:txBody>
      </p:sp>
      <p:sp>
        <p:nvSpPr>
          <p:cNvPr id="4" name="Segnaposto data 3">
            <a:extLst>
              <a:ext uri="{FF2B5EF4-FFF2-40B4-BE49-F238E27FC236}">
                <a16:creationId xmlns:a16="http://schemas.microsoft.com/office/drawing/2014/main" id="{DCD379FB-EE17-AC59-18CB-69259B060A1D}"/>
              </a:ext>
            </a:extLst>
          </p:cNvPr>
          <p:cNvSpPr>
            <a:spLocks noGrp="1"/>
          </p:cNvSpPr>
          <p:nvPr>
            <p:ph type="dt" sz="half" idx="10"/>
          </p:nvPr>
        </p:nvSpPr>
        <p:spPr/>
        <p:txBody>
          <a:bodyPr/>
          <a:lstStyle/>
          <a:p>
            <a:r>
              <a:rPr lang="en-US" noProof="0"/>
              <a:t>04/03/2024</a:t>
            </a:r>
            <a:endParaRPr lang="en-GB" noProof="0"/>
          </a:p>
        </p:txBody>
      </p:sp>
      <p:sp>
        <p:nvSpPr>
          <p:cNvPr id="5" name="Segnaposto piè di pagina 4">
            <a:extLst>
              <a:ext uri="{FF2B5EF4-FFF2-40B4-BE49-F238E27FC236}">
                <a16:creationId xmlns:a16="http://schemas.microsoft.com/office/drawing/2014/main" id="{98D3238D-EDAA-F3BC-9745-EBFDCB74C717}"/>
              </a:ext>
            </a:extLst>
          </p:cNvPr>
          <p:cNvSpPr>
            <a:spLocks noGrp="1"/>
          </p:cNvSpPr>
          <p:nvPr>
            <p:ph type="ftr" sz="quarter" idx="11"/>
          </p:nvPr>
        </p:nvSpPr>
        <p:spPr/>
        <p:txBody>
          <a:bodyPr/>
          <a:lstStyle/>
          <a:p>
            <a:r>
              <a:rPr lang="en-US" noProof="0"/>
              <a:t>XAI presentation - Team 2 - Dataset 4</a:t>
            </a:r>
            <a:endParaRPr lang="en-GB" noProof="0"/>
          </a:p>
        </p:txBody>
      </p:sp>
      <p:sp>
        <p:nvSpPr>
          <p:cNvPr id="6" name="Segnaposto numero diapositiva 5">
            <a:extLst>
              <a:ext uri="{FF2B5EF4-FFF2-40B4-BE49-F238E27FC236}">
                <a16:creationId xmlns:a16="http://schemas.microsoft.com/office/drawing/2014/main" id="{483AE69F-A247-BE6D-5EB4-92ACA7FBC4A8}"/>
              </a:ext>
            </a:extLst>
          </p:cNvPr>
          <p:cNvSpPr>
            <a:spLocks noGrp="1"/>
          </p:cNvSpPr>
          <p:nvPr>
            <p:ph type="sldNum" sz="quarter" idx="12"/>
          </p:nvPr>
        </p:nvSpPr>
        <p:spPr/>
        <p:txBody>
          <a:bodyPr/>
          <a:lstStyle/>
          <a:p>
            <a:fld id="{5959EF25-B0AF-4FA7-A848-0BAE4F234502}" type="slidenum">
              <a:rPr lang="en-GB" noProof="0" smtClean="0"/>
              <a:t>7</a:t>
            </a:fld>
            <a:endParaRPr lang="en-GB" noProof="0"/>
          </a:p>
        </p:txBody>
      </p:sp>
      <p:pic>
        <p:nvPicPr>
          <p:cNvPr id="8" name="Immagine 7" descr="Immagine che contiene testo, schermata, Rettangolo, Carattere&#10;&#10;Descrizione generata automaticamente">
            <a:extLst>
              <a:ext uri="{FF2B5EF4-FFF2-40B4-BE49-F238E27FC236}">
                <a16:creationId xmlns:a16="http://schemas.microsoft.com/office/drawing/2014/main" id="{FAD2F8C4-4A80-D9E9-86BA-0F5FE6225973}"/>
              </a:ext>
            </a:extLst>
          </p:cNvPr>
          <p:cNvPicPr>
            <a:picLocks noChangeAspect="1"/>
          </p:cNvPicPr>
          <p:nvPr/>
        </p:nvPicPr>
        <p:blipFill>
          <a:blip r:embed="rId3"/>
          <a:stretch>
            <a:fillRect/>
          </a:stretch>
        </p:blipFill>
        <p:spPr>
          <a:xfrm>
            <a:off x="773517" y="2046087"/>
            <a:ext cx="4681096" cy="4030450"/>
          </a:xfrm>
          <a:prstGeom prst="rect">
            <a:avLst/>
          </a:prstGeom>
        </p:spPr>
      </p:pic>
      <p:sp>
        <p:nvSpPr>
          <p:cNvPr id="11" name="Segnaposto contenuto 2">
            <a:extLst>
              <a:ext uri="{FF2B5EF4-FFF2-40B4-BE49-F238E27FC236}">
                <a16:creationId xmlns:a16="http://schemas.microsoft.com/office/drawing/2014/main" id="{2965368E-AC33-5BFC-46E0-F5077C3AED32}"/>
              </a:ext>
            </a:extLst>
          </p:cNvPr>
          <p:cNvSpPr>
            <a:spLocks noGrp="1"/>
          </p:cNvSpPr>
          <p:nvPr>
            <p:ph idx="1"/>
          </p:nvPr>
        </p:nvSpPr>
        <p:spPr>
          <a:xfrm>
            <a:off x="812566" y="1079427"/>
            <a:ext cx="5776986" cy="4699145"/>
          </a:xfrm>
        </p:spPr>
        <p:txBody>
          <a:bodyPr vert="horz" lIns="91440" tIns="45720" rIns="91440" bIns="45720" rtlCol="0" anchor="t">
            <a:normAutofit/>
          </a:bodyPr>
          <a:lstStyle/>
          <a:p>
            <a:pPr algn="just"/>
            <a:endParaRPr lang="en-GB"/>
          </a:p>
          <a:p>
            <a:pPr algn="just"/>
            <a:endParaRPr lang="en-GB"/>
          </a:p>
          <a:p>
            <a:pPr lvl="1" indent="0" algn="just">
              <a:buNone/>
            </a:pPr>
            <a:endParaRPr lang="en-GB" sz="1600"/>
          </a:p>
        </p:txBody>
      </p:sp>
      <p:sp>
        <p:nvSpPr>
          <p:cNvPr id="13" name="Segnaposto contenuto 2">
            <a:extLst>
              <a:ext uri="{FF2B5EF4-FFF2-40B4-BE49-F238E27FC236}">
                <a16:creationId xmlns:a16="http://schemas.microsoft.com/office/drawing/2014/main" id="{8FE65BEB-CE03-EFF9-BBF5-ACFAFFFE06DD}"/>
              </a:ext>
            </a:extLst>
          </p:cNvPr>
          <p:cNvSpPr txBox="1">
            <a:spLocks/>
          </p:cNvSpPr>
          <p:nvPr/>
        </p:nvSpPr>
        <p:spPr>
          <a:xfrm>
            <a:off x="988533" y="1051146"/>
            <a:ext cx="10121170" cy="999125"/>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spcAft>
                <a:spcPts val="600"/>
              </a:spcAft>
              <a:buFont typeface="Arial" panose="020B0604020202020204" pitchFamily="34" charset="0"/>
              <a:buNone/>
              <a:defRPr sz="2000" kern="1200">
                <a:solidFill>
                  <a:schemeClr val="tx1"/>
                </a:solidFill>
                <a:latin typeface="Congenial Light" panose="02000503040000020004"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ongenial Light" panose="02000503040000020004"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ongenial Light" panose="02000503040000020004"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ongenial Light" panose="02000503040000020004"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ongenial Light" panose="02000503040000020004"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GB" b="1">
                <a:latin typeface="Congenial Light"/>
              </a:rPr>
              <a:t>Motivations</a:t>
            </a:r>
            <a:r>
              <a:rPr lang="en-GB">
                <a:latin typeface="Congenial Light"/>
              </a:rPr>
              <a:t>: </a:t>
            </a:r>
            <a:r>
              <a:rPr lang="en-GB">
                <a:solidFill>
                  <a:srgbClr val="404040"/>
                </a:solidFill>
                <a:latin typeface="Congenial Light"/>
                <a:cs typeface="Calibri"/>
              </a:rPr>
              <a:t>We notice that the highest number of misclassified images occurs with </a:t>
            </a:r>
            <a:r>
              <a:rPr lang="en-GB" b="1">
                <a:solidFill>
                  <a:srgbClr val="404040"/>
                </a:solidFill>
                <a:latin typeface="Congenial Light"/>
                <a:cs typeface="Calibri"/>
              </a:rPr>
              <a:t>class 7</a:t>
            </a:r>
            <a:r>
              <a:rPr lang="en-GB">
                <a:solidFill>
                  <a:srgbClr val="404040"/>
                </a:solidFill>
                <a:latin typeface="Congenial Light"/>
                <a:cs typeface="Calibri"/>
              </a:rPr>
              <a:t>, "Corn (maize) </a:t>
            </a:r>
            <a:r>
              <a:rPr lang="en-GB" err="1">
                <a:solidFill>
                  <a:srgbClr val="404040"/>
                </a:solidFill>
                <a:latin typeface="Congenial Light"/>
                <a:cs typeface="Calibri"/>
              </a:rPr>
              <a:t>Cercospora</a:t>
            </a:r>
            <a:r>
              <a:rPr lang="en-GB">
                <a:solidFill>
                  <a:srgbClr val="404040"/>
                </a:solidFill>
                <a:latin typeface="Congenial Light"/>
                <a:cs typeface="Calibri"/>
              </a:rPr>
              <a:t> leaf spot", which is wrongly predicted as </a:t>
            </a:r>
            <a:r>
              <a:rPr lang="en-GB" b="1">
                <a:solidFill>
                  <a:srgbClr val="404040"/>
                </a:solidFill>
                <a:latin typeface="Congenial Light"/>
                <a:cs typeface="Calibri"/>
              </a:rPr>
              <a:t>class 9</a:t>
            </a:r>
            <a:r>
              <a:rPr lang="en-GB">
                <a:solidFill>
                  <a:srgbClr val="404040"/>
                </a:solidFill>
                <a:latin typeface="Congenial Light"/>
                <a:cs typeface="Calibri"/>
              </a:rPr>
              <a:t>, "Corn (maize) Northern Leaf Blight". </a:t>
            </a:r>
          </a:p>
        </p:txBody>
      </p:sp>
      <p:pic>
        <p:nvPicPr>
          <p:cNvPr id="14" name="Immagine 13" descr="Immagine che contiene mappa&#10;&#10;Descrizione generata automaticamente">
            <a:extLst>
              <a:ext uri="{FF2B5EF4-FFF2-40B4-BE49-F238E27FC236}">
                <a16:creationId xmlns:a16="http://schemas.microsoft.com/office/drawing/2014/main" id="{CBAC29AD-019F-050E-9350-AB5EF3E4CCF5}"/>
              </a:ext>
            </a:extLst>
          </p:cNvPr>
          <p:cNvPicPr>
            <a:picLocks noChangeAspect="1"/>
          </p:cNvPicPr>
          <p:nvPr/>
        </p:nvPicPr>
        <p:blipFill>
          <a:blip r:embed="rId4"/>
          <a:stretch>
            <a:fillRect/>
          </a:stretch>
        </p:blipFill>
        <p:spPr>
          <a:xfrm>
            <a:off x="5616803" y="2479743"/>
            <a:ext cx="6386659" cy="2024204"/>
          </a:xfrm>
          <a:prstGeom prst="rect">
            <a:avLst/>
          </a:prstGeom>
        </p:spPr>
      </p:pic>
      <p:sp>
        <p:nvSpPr>
          <p:cNvPr id="17" name="CasellaDiTesto 16">
            <a:extLst>
              <a:ext uri="{FF2B5EF4-FFF2-40B4-BE49-F238E27FC236}">
                <a16:creationId xmlns:a16="http://schemas.microsoft.com/office/drawing/2014/main" id="{F9051221-F5D2-3C1B-96AD-CF42AE80820F}"/>
              </a:ext>
            </a:extLst>
          </p:cNvPr>
          <p:cNvSpPr txBox="1"/>
          <p:nvPr/>
        </p:nvSpPr>
        <p:spPr>
          <a:xfrm>
            <a:off x="5713908" y="4665266"/>
            <a:ext cx="2055334" cy="1015663"/>
          </a:xfrm>
          <a:prstGeom prst="rect">
            <a:avLst/>
          </a:prstGeom>
          <a:noFill/>
        </p:spPr>
        <p:txBody>
          <a:bodyPr wrap="square" lIns="91440" tIns="45720" rIns="91440" bIns="45720" rtlCol="0" anchor="t">
            <a:spAutoFit/>
          </a:bodyPr>
          <a:lstStyle/>
          <a:p>
            <a:r>
              <a:rPr lang="en-GB" sz="1000" b="1">
                <a:latin typeface="Congenial Light"/>
              </a:rPr>
              <a:t>Label</a:t>
            </a:r>
            <a:r>
              <a:rPr lang="en-GB" sz="1000">
                <a:latin typeface="Congenial Light"/>
              </a:rPr>
              <a:t>: Corn (maize) </a:t>
            </a:r>
            <a:r>
              <a:rPr lang="en-GB" sz="1000" err="1">
                <a:latin typeface="Congenial Light"/>
              </a:rPr>
              <a:t>Cercospora</a:t>
            </a:r>
            <a:r>
              <a:rPr lang="en-GB" sz="1000">
                <a:latin typeface="Congenial Light"/>
              </a:rPr>
              <a:t> </a:t>
            </a:r>
            <a:endParaRPr lang="it-IT"/>
          </a:p>
          <a:p>
            <a:r>
              <a:rPr lang="en-GB" sz="1000">
                <a:latin typeface="Congenial Light"/>
              </a:rPr>
              <a:t>leaf spot (7)</a:t>
            </a:r>
            <a:br>
              <a:rPr lang="en-GB" sz="1000">
                <a:latin typeface="Congenial Light"/>
              </a:rPr>
            </a:br>
            <a:r>
              <a:rPr lang="en-GB" sz="1000" b="1">
                <a:latin typeface="Congenial Light"/>
              </a:rPr>
              <a:t>Prediction</a:t>
            </a:r>
            <a:r>
              <a:rPr lang="en-GB" sz="1000">
                <a:latin typeface="Congenial Light"/>
              </a:rPr>
              <a:t>: Corn (maize) Northern</a:t>
            </a:r>
            <a:endParaRPr lang="en-GB"/>
          </a:p>
          <a:p>
            <a:r>
              <a:rPr lang="en-GB" sz="1000">
                <a:latin typeface="Congenial Light"/>
              </a:rPr>
              <a:t>leaf blight (9)</a:t>
            </a:r>
          </a:p>
          <a:p>
            <a:r>
              <a:rPr lang="en-GB" sz="1000" b="1">
                <a:latin typeface="Congenial Light"/>
              </a:rPr>
              <a:t>Prediction probability</a:t>
            </a:r>
            <a:r>
              <a:rPr lang="en-GB" sz="1000">
                <a:latin typeface="Congenial Light"/>
              </a:rPr>
              <a:t>: 0.91</a:t>
            </a:r>
            <a:endParaRPr lang="en-GB" sz="1000">
              <a:latin typeface="Congenial Light" panose="02000503040000020004" pitchFamily="2" charset="0"/>
            </a:endParaRPr>
          </a:p>
        </p:txBody>
      </p:sp>
      <p:sp>
        <p:nvSpPr>
          <p:cNvPr id="20" name="CasellaDiTesto 19">
            <a:extLst>
              <a:ext uri="{FF2B5EF4-FFF2-40B4-BE49-F238E27FC236}">
                <a16:creationId xmlns:a16="http://schemas.microsoft.com/office/drawing/2014/main" id="{FE0E5717-5AB9-50D6-DB72-D2C69AE7E01E}"/>
              </a:ext>
            </a:extLst>
          </p:cNvPr>
          <p:cNvSpPr txBox="1"/>
          <p:nvPr/>
        </p:nvSpPr>
        <p:spPr>
          <a:xfrm>
            <a:off x="7772093" y="4665266"/>
            <a:ext cx="2055334" cy="861774"/>
          </a:xfrm>
          <a:prstGeom prst="rect">
            <a:avLst/>
          </a:prstGeom>
          <a:noFill/>
        </p:spPr>
        <p:txBody>
          <a:bodyPr wrap="square" lIns="91440" tIns="45720" rIns="91440" bIns="45720" rtlCol="0" anchor="t">
            <a:spAutoFit/>
          </a:bodyPr>
          <a:lstStyle/>
          <a:p>
            <a:r>
              <a:rPr lang="en-GB" sz="1000" b="1">
                <a:latin typeface="Congenial Light"/>
              </a:rPr>
              <a:t>Label</a:t>
            </a:r>
            <a:r>
              <a:rPr lang="en-GB" sz="1000">
                <a:latin typeface="Congenial Light"/>
              </a:rPr>
              <a:t>: Corn (maize) </a:t>
            </a:r>
            <a:r>
              <a:rPr lang="en-GB" sz="1000" err="1">
                <a:latin typeface="Congenial Light"/>
              </a:rPr>
              <a:t>Cercospora</a:t>
            </a:r>
            <a:r>
              <a:rPr lang="en-GB" sz="1000">
                <a:latin typeface="Congenial Light"/>
              </a:rPr>
              <a:t> </a:t>
            </a:r>
            <a:endParaRPr lang="it-IT"/>
          </a:p>
          <a:p>
            <a:r>
              <a:rPr lang="en-GB" sz="1000">
                <a:latin typeface="Congenial Light"/>
              </a:rPr>
              <a:t>leaf spot (7)</a:t>
            </a:r>
            <a:br>
              <a:rPr lang="en-GB" sz="1000">
                <a:latin typeface="Congenial Light"/>
              </a:rPr>
            </a:br>
            <a:r>
              <a:rPr lang="en-GB" sz="1000" b="1">
                <a:latin typeface="Congenial Light"/>
              </a:rPr>
              <a:t>Prediction</a:t>
            </a:r>
            <a:r>
              <a:rPr lang="en-GB" sz="1000">
                <a:latin typeface="Congenial Light"/>
              </a:rPr>
              <a:t>: Corn (maize) </a:t>
            </a:r>
            <a:endParaRPr lang="en-GB" sz="1000">
              <a:latin typeface="Segoe UI"/>
              <a:cs typeface="Segoe UI"/>
            </a:endParaRPr>
          </a:p>
          <a:p>
            <a:r>
              <a:rPr lang="en-GB" sz="1000" err="1">
                <a:latin typeface="Congenial Light"/>
              </a:rPr>
              <a:t>Cercospora</a:t>
            </a:r>
            <a:r>
              <a:rPr lang="en-GB" sz="1000">
                <a:latin typeface="Congenial Light"/>
              </a:rPr>
              <a:t> Leaf spot (7)</a:t>
            </a:r>
          </a:p>
          <a:p>
            <a:r>
              <a:rPr lang="en-GB" sz="1000" b="1">
                <a:latin typeface="Congenial Light"/>
              </a:rPr>
              <a:t>Prediction probability</a:t>
            </a:r>
            <a:r>
              <a:rPr lang="en-GB" sz="1000">
                <a:latin typeface="Congenial Light"/>
              </a:rPr>
              <a:t>: 0.91</a:t>
            </a:r>
            <a:endParaRPr lang="en-GB" sz="1000">
              <a:latin typeface="Congenial Light" panose="02000503040000020004" pitchFamily="2" charset="0"/>
            </a:endParaRPr>
          </a:p>
        </p:txBody>
      </p:sp>
      <p:sp>
        <p:nvSpPr>
          <p:cNvPr id="21" name="CasellaDiTesto 20">
            <a:extLst>
              <a:ext uri="{FF2B5EF4-FFF2-40B4-BE49-F238E27FC236}">
                <a16:creationId xmlns:a16="http://schemas.microsoft.com/office/drawing/2014/main" id="{6FB80DA2-0ADE-AB4B-B299-FE37143D2E0E}"/>
              </a:ext>
            </a:extLst>
          </p:cNvPr>
          <p:cNvSpPr txBox="1"/>
          <p:nvPr/>
        </p:nvSpPr>
        <p:spPr>
          <a:xfrm>
            <a:off x="9908835" y="4665266"/>
            <a:ext cx="2055334" cy="861774"/>
          </a:xfrm>
          <a:prstGeom prst="rect">
            <a:avLst/>
          </a:prstGeom>
          <a:noFill/>
        </p:spPr>
        <p:txBody>
          <a:bodyPr wrap="square" lIns="91440" tIns="45720" rIns="91440" bIns="45720" rtlCol="0" anchor="t">
            <a:spAutoFit/>
          </a:bodyPr>
          <a:lstStyle/>
          <a:p>
            <a:r>
              <a:rPr lang="en-GB" sz="1000" b="1">
                <a:latin typeface="Congenial Light"/>
              </a:rPr>
              <a:t>Label</a:t>
            </a:r>
            <a:r>
              <a:rPr lang="en-GB" sz="1000">
                <a:latin typeface="Congenial Light"/>
              </a:rPr>
              <a:t>: Corn (maize) Northern leaf blight (9) </a:t>
            </a:r>
            <a:br>
              <a:rPr lang="en-GB" sz="1000">
                <a:latin typeface="Congenial Light"/>
              </a:rPr>
            </a:br>
            <a:r>
              <a:rPr lang="en-GB" sz="1000" b="1">
                <a:latin typeface="Congenial Light"/>
              </a:rPr>
              <a:t>Prediction</a:t>
            </a:r>
            <a:r>
              <a:rPr lang="en-GB" sz="1000">
                <a:latin typeface="Congenial Light"/>
              </a:rPr>
              <a:t>: Corn (maize) Northern Leaf blight (9)</a:t>
            </a:r>
            <a:endParaRPr lang="en-GB">
              <a:latin typeface="Calibri" panose="020F0502020204030204"/>
              <a:cs typeface="Calibri" panose="020F0502020204030204"/>
            </a:endParaRPr>
          </a:p>
          <a:p>
            <a:r>
              <a:rPr lang="en-GB" sz="1000" b="1">
                <a:latin typeface="Congenial Light"/>
              </a:rPr>
              <a:t>Prediction probability:</a:t>
            </a:r>
            <a:r>
              <a:rPr lang="en-GB" sz="1000">
                <a:latin typeface="Congenial Light"/>
              </a:rPr>
              <a:t> 0.91</a:t>
            </a:r>
            <a:endParaRPr lang="en-GB" sz="1000">
              <a:latin typeface="Congenial Light" panose="02000503040000020004" pitchFamily="2" charset="0"/>
            </a:endParaRPr>
          </a:p>
        </p:txBody>
      </p:sp>
    </p:spTree>
    <p:extLst>
      <p:ext uri="{BB962C8B-B14F-4D97-AF65-F5344CB8AC3E}">
        <p14:creationId xmlns:p14="http://schemas.microsoft.com/office/powerpoint/2010/main" val="31339763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64925C-FA0C-3938-0F7C-07354BBAC83C}"/>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1C3EE20C-3A98-D354-C62D-0FF0B78AFE49}"/>
              </a:ext>
            </a:extLst>
          </p:cNvPr>
          <p:cNvSpPr>
            <a:spLocks noGrp="1"/>
          </p:cNvSpPr>
          <p:nvPr>
            <p:ph type="title"/>
          </p:nvPr>
        </p:nvSpPr>
        <p:spPr/>
        <p:txBody>
          <a:bodyPr/>
          <a:lstStyle/>
          <a:p>
            <a:r>
              <a:rPr lang="en-GB">
                <a:latin typeface="Congenial SemiBold"/>
              </a:rPr>
              <a:t>Case study 1 : Misclassified images</a:t>
            </a:r>
          </a:p>
        </p:txBody>
      </p:sp>
      <p:sp>
        <p:nvSpPr>
          <p:cNvPr id="4" name="Segnaposto data 3">
            <a:extLst>
              <a:ext uri="{FF2B5EF4-FFF2-40B4-BE49-F238E27FC236}">
                <a16:creationId xmlns:a16="http://schemas.microsoft.com/office/drawing/2014/main" id="{60091954-94A5-1B71-A981-57B31BA61B00}"/>
              </a:ext>
            </a:extLst>
          </p:cNvPr>
          <p:cNvSpPr>
            <a:spLocks noGrp="1"/>
          </p:cNvSpPr>
          <p:nvPr>
            <p:ph type="dt" sz="half" idx="10"/>
          </p:nvPr>
        </p:nvSpPr>
        <p:spPr/>
        <p:txBody>
          <a:bodyPr/>
          <a:lstStyle/>
          <a:p>
            <a:r>
              <a:rPr lang="en-US" noProof="0"/>
              <a:t>04/03/2024</a:t>
            </a:r>
            <a:endParaRPr lang="en-GB" noProof="0"/>
          </a:p>
        </p:txBody>
      </p:sp>
      <p:sp>
        <p:nvSpPr>
          <p:cNvPr id="5" name="Segnaposto piè di pagina 4">
            <a:extLst>
              <a:ext uri="{FF2B5EF4-FFF2-40B4-BE49-F238E27FC236}">
                <a16:creationId xmlns:a16="http://schemas.microsoft.com/office/drawing/2014/main" id="{747F7007-4B0A-6E9E-9AD8-AB2E7356EB1C}"/>
              </a:ext>
            </a:extLst>
          </p:cNvPr>
          <p:cNvSpPr>
            <a:spLocks noGrp="1"/>
          </p:cNvSpPr>
          <p:nvPr>
            <p:ph type="ftr" sz="quarter" idx="11"/>
          </p:nvPr>
        </p:nvSpPr>
        <p:spPr/>
        <p:txBody>
          <a:bodyPr/>
          <a:lstStyle/>
          <a:p>
            <a:r>
              <a:rPr lang="en-US" noProof="0"/>
              <a:t>XAI presentation - Team 2 - Dataset 4</a:t>
            </a:r>
            <a:endParaRPr lang="en-GB" noProof="0"/>
          </a:p>
        </p:txBody>
      </p:sp>
      <p:sp>
        <p:nvSpPr>
          <p:cNvPr id="6" name="Segnaposto numero diapositiva 5">
            <a:extLst>
              <a:ext uri="{FF2B5EF4-FFF2-40B4-BE49-F238E27FC236}">
                <a16:creationId xmlns:a16="http://schemas.microsoft.com/office/drawing/2014/main" id="{CD2CA638-0191-2F76-8B51-6CA6A9D1A38B}"/>
              </a:ext>
            </a:extLst>
          </p:cNvPr>
          <p:cNvSpPr>
            <a:spLocks noGrp="1"/>
          </p:cNvSpPr>
          <p:nvPr>
            <p:ph type="sldNum" sz="quarter" idx="12"/>
          </p:nvPr>
        </p:nvSpPr>
        <p:spPr/>
        <p:txBody>
          <a:bodyPr/>
          <a:lstStyle/>
          <a:p>
            <a:fld id="{5959EF25-B0AF-4FA7-A848-0BAE4F234502}" type="slidenum">
              <a:rPr lang="en-GB" noProof="0" smtClean="0"/>
              <a:t>8</a:t>
            </a:fld>
            <a:endParaRPr lang="en-GB" noProof="0"/>
          </a:p>
        </p:txBody>
      </p:sp>
      <p:sp>
        <p:nvSpPr>
          <p:cNvPr id="12" name="Segnaposto contenuto 2">
            <a:extLst>
              <a:ext uri="{FF2B5EF4-FFF2-40B4-BE49-F238E27FC236}">
                <a16:creationId xmlns:a16="http://schemas.microsoft.com/office/drawing/2014/main" id="{BDFAA7E8-82ED-0FD7-77CD-D8FBFB5852E3}"/>
              </a:ext>
            </a:extLst>
          </p:cNvPr>
          <p:cNvSpPr>
            <a:spLocks noGrp="1"/>
          </p:cNvSpPr>
          <p:nvPr>
            <p:ph idx="1"/>
          </p:nvPr>
        </p:nvSpPr>
        <p:spPr>
          <a:xfrm>
            <a:off x="838199" y="1628616"/>
            <a:ext cx="4932511" cy="3333037"/>
          </a:xfrm>
        </p:spPr>
        <p:txBody>
          <a:bodyPr vert="horz" lIns="91440" tIns="45720" rIns="91440" bIns="45720" rtlCol="0" anchor="t">
            <a:normAutofit/>
          </a:bodyPr>
          <a:lstStyle/>
          <a:p>
            <a:pPr algn="just"/>
            <a:r>
              <a:rPr lang="en-GB" b="1">
                <a:latin typeface="Congenial Light"/>
              </a:rPr>
              <a:t>Observations</a:t>
            </a:r>
            <a:r>
              <a:rPr lang="en-GB">
                <a:latin typeface="Congenial Light"/>
              </a:rPr>
              <a:t>:</a:t>
            </a:r>
            <a:endParaRPr lang="en-GB"/>
          </a:p>
          <a:p>
            <a:pPr marL="342900" indent="-342900" algn="just">
              <a:buFont typeface="Arial" panose="020B0604020202020204" pitchFamily="34" charset="0"/>
              <a:buChar char="•"/>
            </a:pPr>
            <a:r>
              <a:rPr lang="en-GB" err="1">
                <a:latin typeface="Congenial Light"/>
                <a:cs typeface="Calibri"/>
              </a:rPr>
              <a:t>Cercospora</a:t>
            </a:r>
            <a:r>
              <a:rPr lang="en-GB">
                <a:latin typeface="Congenial Light"/>
                <a:cs typeface="Calibri"/>
              </a:rPr>
              <a:t> leaf spot (7) is characterized by circular lesions in its initial stages, that over time, may merge forming irregular shapes. </a:t>
            </a:r>
          </a:p>
          <a:p>
            <a:pPr marL="342900" indent="-342900" algn="just">
              <a:buFont typeface="Arial" panose="020B0604020202020204" pitchFamily="34" charset="0"/>
              <a:buChar char="•"/>
            </a:pPr>
            <a:r>
              <a:rPr lang="en-GB" err="1">
                <a:latin typeface="Congenial Light"/>
                <a:cs typeface="Calibri"/>
              </a:rPr>
              <a:t>Nothern</a:t>
            </a:r>
            <a:r>
              <a:rPr lang="en-GB">
                <a:latin typeface="Congenial Light"/>
                <a:cs typeface="Calibri"/>
              </a:rPr>
              <a:t> Leaf Blight (9) is characterized by cigar-shaped or elliptical lesions, initially appearing as small, </a:t>
            </a:r>
            <a:r>
              <a:rPr lang="en-GB" err="1">
                <a:latin typeface="Congenial Light"/>
                <a:cs typeface="Calibri"/>
              </a:rPr>
              <a:t>grayish</a:t>
            </a:r>
            <a:r>
              <a:rPr lang="en-GB">
                <a:latin typeface="Congenial Light"/>
                <a:cs typeface="Calibri"/>
              </a:rPr>
              <a:t>-green spots with tan </a:t>
            </a:r>
            <a:r>
              <a:rPr lang="en-GB" err="1">
                <a:latin typeface="Congenial Light"/>
                <a:cs typeface="Calibri"/>
              </a:rPr>
              <a:t>centers</a:t>
            </a:r>
            <a:r>
              <a:rPr lang="en-GB">
                <a:latin typeface="Congenial Light"/>
                <a:cs typeface="Calibri"/>
              </a:rPr>
              <a:t>. </a:t>
            </a:r>
          </a:p>
        </p:txBody>
      </p:sp>
      <p:pic>
        <p:nvPicPr>
          <p:cNvPr id="7" name="Immagine 6" descr="Immagine che contiene mappa&#10;&#10;Descrizione generata automaticamente">
            <a:extLst>
              <a:ext uri="{FF2B5EF4-FFF2-40B4-BE49-F238E27FC236}">
                <a16:creationId xmlns:a16="http://schemas.microsoft.com/office/drawing/2014/main" id="{9A94431B-A8A4-F45B-FBAC-B63B032984CF}"/>
              </a:ext>
            </a:extLst>
          </p:cNvPr>
          <p:cNvPicPr>
            <a:picLocks noChangeAspect="1"/>
          </p:cNvPicPr>
          <p:nvPr/>
        </p:nvPicPr>
        <p:blipFill>
          <a:blip r:embed="rId3"/>
          <a:stretch>
            <a:fillRect/>
          </a:stretch>
        </p:blipFill>
        <p:spPr>
          <a:xfrm>
            <a:off x="6097343" y="1717742"/>
            <a:ext cx="6029687" cy="1907502"/>
          </a:xfrm>
          <a:prstGeom prst="rect">
            <a:avLst/>
          </a:prstGeom>
        </p:spPr>
      </p:pic>
      <p:sp>
        <p:nvSpPr>
          <p:cNvPr id="9" name="CasellaDiTesto 8">
            <a:extLst>
              <a:ext uri="{FF2B5EF4-FFF2-40B4-BE49-F238E27FC236}">
                <a16:creationId xmlns:a16="http://schemas.microsoft.com/office/drawing/2014/main" id="{F9417F56-DB1E-0003-43E1-A8A315793B7B}"/>
              </a:ext>
            </a:extLst>
          </p:cNvPr>
          <p:cNvSpPr txBox="1"/>
          <p:nvPr/>
        </p:nvSpPr>
        <p:spPr>
          <a:xfrm>
            <a:off x="6139530" y="3855212"/>
            <a:ext cx="2055334" cy="861774"/>
          </a:xfrm>
          <a:prstGeom prst="rect">
            <a:avLst/>
          </a:prstGeom>
          <a:noFill/>
        </p:spPr>
        <p:txBody>
          <a:bodyPr wrap="square" lIns="91440" tIns="45720" rIns="91440" bIns="45720" rtlCol="0" anchor="t">
            <a:spAutoFit/>
          </a:bodyPr>
          <a:lstStyle/>
          <a:p>
            <a:r>
              <a:rPr lang="en-GB" sz="1000" b="1">
                <a:latin typeface="Congenial Light"/>
              </a:rPr>
              <a:t>Label</a:t>
            </a:r>
            <a:r>
              <a:rPr lang="en-GB" sz="1000">
                <a:latin typeface="Congenial Light"/>
              </a:rPr>
              <a:t>: Corn (maize) </a:t>
            </a:r>
            <a:r>
              <a:rPr lang="en-GB" sz="1000" err="1">
                <a:latin typeface="Congenial Light"/>
              </a:rPr>
              <a:t>Cercospora</a:t>
            </a:r>
            <a:r>
              <a:rPr lang="en-GB" sz="1000">
                <a:latin typeface="Congenial Light"/>
              </a:rPr>
              <a:t> </a:t>
            </a:r>
            <a:endParaRPr lang="it-IT"/>
          </a:p>
          <a:p>
            <a:r>
              <a:rPr lang="en-GB" sz="1000">
                <a:latin typeface="Congenial Light"/>
              </a:rPr>
              <a:t>leaf spot (7)</a:t>
            </a:r>
            <a:br>
              <a:rPr lang="en-GB" sz="1000">
                <a:latin typeface="Congenial Light"/>
              </a:rPr>
            </a:br>
            <a:r>
              <a:rPr lang="en-GB" sz="1000" b="1">
                <a:latin typeface="Congenial Light"/>
              </a:rPr>
              <a:t>Prediction</a:t>
            </a:r>
            <a:r>
              <a:rPr lang="en-GB" sz="1000">
                <a:latin typeface="Congenial Light"/>
              </a:rPr>
              <a:t>: Corn (maize) Northern leaf blight (9)</a:t>
            </a:r>
            <a:endParaRPr lang="en-GB">
              <a:latin typeface="Calibri" panose="020F0502020204030204"/>
              <a:cs typeface="Calibri" panose="020F0502020204030204"/>
            </a:endParaRPr>
          </a:p>
          <a:p>
            <a:r>
              <a:rPr lang="en-GB" sz="1000" b="1">
                <a:latin typeface="Congenial Light"/>
              </a:rPr>
              <a:t>Prediction probability</a:t>
            </a:r>
            <a:r>
              <a:rPr lang="en-GB" sz="1000">
                <a:latin typeface="Congenial Light"/>
              </a:rPr>
              <a:t>: 0.91</a:t>
            </a:r>
            <a:endParaRPr lang="en-GB" sz="1000">
              <a:latin typeface="Congenial Light" panose="02000503040000020004" pitchFamily="2" charset="0"/>
            </a:endParaRPr>
          </a:p>
        </p:txBody>
      </p:sp>
      <p:sp>
        <p:nvSpPr>
          <p:cNvPr id="13" name="CasellaDiTesto 12">
            <a:extLst>
              <a:ext uri="{FF2B5EF4-FFF2-40B4-BE49-F238E27FC236}">
                <a16:creationId xmlns:a16="http://schemas.microsoft.com/office/drawing/2014/main" id="{6180DEC2-2497-3F37-E7B2-9282F37EB776}"/>
              </a:ext>
            </a:extLst>
          </p:cNvPr>
          <p:cNvSpPr txBox="1"/>
          <p:nvPr/>
        </p:nvSpPr>
        <p:spPr>
          <a:xfrm>
            <a:off x="8163390" y="3855212"/>
            <a:ext cx="2055334" cy="861774"/>
          </a:xfrm>
          <a:prstGeom prst="rect">
            <a:avLst/>
          </a:prstGeom>
          <a:noFill/>
        </p:spPr>
        <p:txBody>
          <a:bodyPr wrap="square" lIns="91440" tIns="45720" rIns="91440" bIns="45720" rtlCol="0" anchor="t">
            <a:spAutoFit/>
          </a:bodyPr>
          <a:lstStyle/>
          <a:p>
            <a:r>
              <a:rPr lang="en-GB" sz="1000" b="1">
                <a:latin typeface="Congenial Light"/>
              </a:rPr>
              <a:t>Label</a:t>
            </a:r>
            <a:r>
              <a:rPr lang="en-GB" sz="1000">
                <a:latin typeface="Congenial Light"/>
              </a:rPr>
              <a:t>: Corn (maize) </a:t>
            </a:r>
            <a:r>
              <a:rPr lang="en-GB" sz="1000" err="1">
                <a:latin typeface="Congenial Light"/>
              </a:rPr>
              <a:t>Cercospora</a:t>
            </a:r>
            <a:r>
              <a:rPr lang="en-GB" sz="1000">
                <a:latin typeface="Congenial Light"/>
              </a:rPr>
              <a:t> </a:t>
            </a:r>
            <a:endParaRPr lang="it-IT"/>
          </a:p>
          <a:p>
            <a:r>
              <a:rPr lang="en-GB" sz="1000">
                <a:latin typeface="Congenial Light"/>
              </a:rPr>
              <a:t>leaf spot (7)</a:t>
            </a:r>
            <a:br>
              <a:rPr lang="en-GB" sz="1000">
                <a:latin typeface="Congenial Light"/>
              </a:rPr>
            </a:br>
            <a:r>
              <a:rPr lang="en-GB" sz="1000" b="1">
                <a:latin typeface="Congenial Light"/>
              </a:rPr>
              <a:t>Prediction</a:t>
            </a:r>
            <a:r>
              <a:rPr lang="en-GB" sz="1000">
                <a:latin typeface="Congenial Light"/>
              </a:rPr>
              <a:t>: Corn (maize) </a:t>
            </a:r>
            <a:endParaRPr lang="en-GB" sz="1000">
              <a:latin typeface="Segoe UI"/>
              <a:cs typeface="Segoe UI"/>
            </a:endParaRPr>
          </a:p>
          <a:p>
            <a:r>
              <a:rPr lang="en-GB" sz="1000" err="1">
                <a:latin typeface="Congenial Light"/>
              </a:rPr>
              <a:t>Cercospora</a:t>
            </a:r>
            <a:r>
              <a:rPr lang="en-GB" sz="1000">
                <a:latin typeface="Congenial Light"/>
              </a:rPr>
              <a:t> Leaf spot (7)</a:t>
            </a:r>
          </a:p>
          <a:p>
            <a:r>
              <a:rPr lang="en-GB" sz="1000" b="1">
                <a:latin typeface="Congenial Light"/>
              </a:rPr>
              <a:t>Prediction probability</a:t>
            </a:r>
            <a:r>
              <a:rPr lang="en-GB" sz="1000">
                <a:latin typeface="Congenial Light"/>
              </a:rPr>
              <a:t>: 0.91</a:t>
            </a:r>
            <a:endParaRPr lang="en-GB" sz="1000">
              <a:latin typeface="Congenial Light" panose="02000503040000020004" pitchFamily="2" charset="0"/>
            </a:endParaRPr>
          </a:p>
        </p:txBody>
      </p:sp>
      <p:sp>
        <p:nvSpPr>
          <p:cNvPr id="17" name="CasellaDiTesto 16">
            <a:extLst>
              <a:ext uri="{FF2B5EF4-FFF2-40B4-BE49-F238E27FC236}">
                <a16:creationId xmlns:a16="http://schemas.microsoft.com/office/drawing/2014/main" id="{AF5900DB-2EC7-E7F4-045F-5E8E6741886C}"/>
              </a:ext>
            </a:extLst>
          </p:cNvPr>
          <p:cNvSpPr txBox="1"/>
          <p:nvPr/>
        </p:nvSpPr>
        <p:spPr>
          <a:xfrm>
            <a:off x="10224619" y="3855212"/>
            <a:ext cx="2055334" cy="861774"/>
          </a:xfrm>
          <a:prstGeom prst="rect">
            <a:avLst/>
          </a:prstGeom>
          <a:noFill/>
        </p:spPr>
        <p:txBody>
          <a:bodyPr wrap="square" lIns="91440" tIns="45720" rIns="91440" bIns="45720" rtlCol="0" anchor="t">
            <a:spAutoFit/>
          </a:bodyPr>
          <a:lstStyle/>
          <a:p>
            <a:r>
              <a:rPr lang="en-GB" sz="1000" b="1">
                <a:latin typeface="Congenial Light"/>
              </a:rPr>
              <a:t>Label</a:t>
            </a:r>
            <a:r>
              <a:rPr lang="en-GB" sz="1000">
                <a:latin typeface="Congenial Light"/>
              </a:rPr>
              <a:t>: Corn (maize) Northern leaf blight (9) </a:t>
            </a:r>
            <a:br>
              <a:rPr lang="en-GB" sz="1000">
                <a:latin typeface="Congenial Light"/>
              </a:rPr>
            </a:br>
            <a:r>
              <a:rPr lang="en-GB" sz="1000" b="1">
                <a:latin typeface="Congenial Light"/>
              </a:rPr>
              <a:t>Prediction</a:t>
            </a:r>
            <a:r>
              <a:rPr lang="en-GB" sz="1000">
                <a:latin typeface="Congenial Light"/>
              </a:rPr>
              <a:t>: Corn (maize) Northern Leaf blight (9)</a:t>
            </a:r>
            <a:endParaRPr lang="en-GB">
              <a:latin typeface="Calibri" panose="020F0502020204030204"/>
              <a:cs typeface="Calibri" panose="020F0502020204030204"/>
            </a:endParaRPr>
          </a:p>
          <a:p>
            <a:r>
              <a:rPr lang="en-GB" sz="1000" b="1">
                <a:latin typeface="Congenial Light"/>
              </a:rPr>
              <a:t>Prediction probability:</a:t>
            </a:r>
            <a:r>
              <a:rPr lang="en-GB" sz="1000">
                <a:latin typeface="Congenial Light"/>
              </a:rPr>
              <a:t> 0.91</a:t>
            </a:r>
            <a:endParaRPr lang="en-GB" sz="1000">
              <a:latin typeface="Congenial Light" panose="02000503040000020004" pitchFamily="2" charset="0"/>
            </a:endParaRPr>
          </a:p>
        </p:txBody>
      </p:sp>
    </p:spTree>
    <p:extLst>
      <p:ext uri="{BB962C8B-B14F-4D97-AF65-F5344CB8AC3E}">
        <p14:creationId xmlns:p14="http://schemas.microsoft.com/office/powerpoint/2010/main" val="35739284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64925C-FA0C-3938-0F7C-07354BBAC83C}"/>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1C3EE20C-3A98-D354-C62D-0FF0B78AFE49}"/>
              </a:ext>
            </a:extLst>
          </p:cNvPr>
          <p:cNvSpPr>
            <a:spLocks noGrp="1"/>
          </p:cNvSpPr>
          <p:nvPr>
            <p:ph type="title"/>
          </p:nvPr>
        </p:nvSpPr>
        <p:spPr/>
        <p:txBody>
          <a:bodyPr/>
          <a:lstStyle/>
          <a:p>
            <a:r>
              <a:rPr lang="en-GB">
                <a:latin typeface="Congenial SemiBold"/>
              </a:rPr>
              <a:t>Case study 1 : Misclassified images</a:t>
            </a:r>
          </a:p>
        </p:txBody>
      </p:sp>
      <p:sp>
        <p:nvSpPr>
          <p:cNvPr id="4" name="Segnaposto data 3">
            <a:extLst>
              <a:ext uri="{FF2B5EF4-FFF2-40B4-BE49-F238E27FC236}">
                <a16:creationId xmlns:a16="http://schemas.microsoft.com/office/drawing/2014/main" id="{60091954-94A5-1B71-A981-57B31BA61B00}"/>
              </a:ext>
            </a:extLst>
          </p:cNvPr>
          <p:cNvSpPr>
            <a:spLocks noGrp="1"/>
          </p:cNvSpPr>
          <p:nvPr>
            <p:ph type="dt" sz="half" idx="10"/>
          </p:nvPr>
        </p:nvSpPr>
        <p:spPr/>
        <p:txBody>
          <a:bodyPr/>
          <a:lstStyle/>
          <a:p>
            <a:r>
              <a:rPr lang="en-US" noProof="0"/>
              <a:t>04/03/2024</a:t>
            </a:r>
            <a:endParaRPr lang="en-GB" noProof="0"/>
          </a:p>
        </p:txBody>
      </p:sp>
      <p:sp>
        <p:nvSpPr>
          <p:cNvPr id="5" name="Segnaposto piè di pagina 4">
            <a:extLst>
              <a:ext uri="{FF2B5EF4-FFF2-40B4-BE49-F238E27FC236}">
                <a16:creationId xmlns:a16="http://schemas.microsoft.com/office/drawing/2014/main" id="{747F7007-4B0A-6E9E-9AD8-AB2E7356EB1C}"/>
              </a:ext>
            </a:extLst>
          </p:cNvPr>
          <p:cNvSpPr>
            <a:spLocks noGrp="1"/>
          </p:cNvSpPr>
          <p:nvPr>
            <p:ph type="ftr" sz="quarter" idx="11"/>
          </p:nvPr>
        </p:nvSpPr>
        <p:spPr/>
        <p:txBody>
          <a:bodyPr/>
          <a:lstStyle/>
          <a:p>
            <a:r>
              <a:rPr lang="en-US" noProof="0"/>
              <a:t>XAI presentation - Team 2 - Dataset 4</a:t>
            </a:r>
            <a:endParaRPr lang="en-GB" noProof="0"/>
          </a:p>
        </p:txBody>
      </p:sp>
      <p:sp>
        <p:nvSpPr>
          <p:cNvPr id="6" name="Segnaposto numero diapositiva 5">
            <a:extLst>
              <a:ext uri="{FF2B5EF4-FFF2-40B4-BE49-F238E27FC236}">
                <a16:creationId xmlns:a16="http://schemas.microsoft.com/office/drawing/2014/main" id="{CD2CA638-0191-2F76-8B51-6CA6A9D1A38B}"/>
              </a:ext>
            </a:extLst>
          </p:cNvPr>
          <p:cNvSpPr>
            <a:spLocks noGrp="1"/>
          </p:cNvSpPr>
          <p:nvPr>
            <p:ph type="sldNum" sz="quarter" idx="12"/>
          </p:nvPr>
        </p:nvSpPr>
        <p:spPr/>
        <p:txBody>
          <a:bodyPr/>
          <a:lstStyle/>
          <a:p>
            <a:fld id="{5959EF25-B0AF-4FA7-A848-0BAE4F234502}" type="slidenum">
              <a:rPr lang="en-GB" noProof="0" smtClean="0"/>
              <a:t>9</a:t>
            </a:fld>
            <a:endParaRPr lang="en-GB" noProof="0"/>
          </a:p>
        </p:txBody>
      </p:sp>
      <p:sp>
        <p:nvSpPr>
          <p:cNvPr id="12" name="Segnaposto contenuto 2">
            <a:extLst>
              <a:ext uri="{FF2B5EF4-FFF2-40B4-BE49-F238E27FC236}">
                <a16:creationId xmlns:a16="http://schemas.microsoft.com/office/drawing/2014/main" id="{BDFAA7E8-82ED-0FD7-77CD-D8FBFB5852E3}"/>
              </a:ext>
            </a:extLst>
          </p:cNvPr>
          <p:cNvSpPr>
            <a:spLocks noGrp="1"/>
          </p:cNvSpPr>
          <p:nvPr>
            <p:ph idx="1"/>
          </p:nvPr>
        </p:nvSpPr>
        <p:spPr>
          <a:xfrm>
            <a:off x="838199" y="1628616"/>
            <a:ext cx="4932511" cy="4280388"/>
          </a:xfrm>
        </p:spPr>
        <p:txBody>
          <a:bodyPr vert="horz" lIns="91440" tIns="45720" rIns="91440" bIns="45720" rtlCol="0" anchor="t">
            <a:normAutofit/>
          </a:bodyPr>
          <a:lstStyle/>
          <a:p>
            <a:pPr algn="just"/>
            <a:r>
              <a:rPr lang="en-GB" b="1">
                <a:latin typeface="Congenial Light"/>
              </a:rPr>
              <a:t>Results</a:t>
            </a:r>
            <a:r>
              <a:rPr lang="en-GB">
                <a:latin typeface="Congenial Light"/>
              </a:rPr>
              <a:t>:</a:t>
            </a:r>
            <a:endParaRPr lang="en-GB"/>
          </a:p>
          <a:p>
            <a:pPr marL="342900" indent="-342900" algn="just">
              <a:buFont typeface="Arial" panose="020B0604020202020204" pitchFamily="34" charset="0"/>
              <a:buChar char="•"/>
            </a:pPr>
            <a:r>
              <a:rPr lang="en-GB" b="1" err="1">
                <a:latin typeface="Congenial Light"/>
                <a:cs typeface="Calibri"/>
              </a:rPr>
              <a:t>Nothern</a:t>
            </a:r>
            <a:r>
              <a:rPr lang="en-GB" b="1">
                <a:latin typeface="Congenial Light"/>
                <a:cs typeface="Calibri"/>
              </a:rPr>
              <a:t> Leaf Blight (9)</a:t>
            </a:r>
            <a:r>
              <a:rPr lang="en-GB">
                <a:latin typeface="Congenial Light"/>
                <a:cs typeface="Calibri"/>
              </a:rPr>
              <a:t>: All the methods highlight the cigar-shaped lesion. </a:t>
            </a:r>
          </a:p>
          <a:p>
            <a:pPr marL="342900" indent="-342900" algn="just">
              <a:buFont typeface="Arial" panose="020B0604020202020204" pitchFamily="34" charset="0"/>
              <a:buChar char="•"/>
            </a:pPr>
            <a:r>
              <a:rPr lang="en-GB" b="1" err="1">
                <a:latin typeface="Congenial Light"/>
                <a:cs typeface="Calibri"/>
              </a:rPr>
              <a:t>Cercorspora</a:t>
            </a:r>
            <a:r>
              <a:rPr lang="en-GB" b="1">
                <a:latin typeface="Congenial Light"/>
                <a:cs typeface="Calibri"/>
              </a:rPr>
              <a:t> Leaf Spot (7)</a:t>
            </a:r>
            <a:r>
              <a:rPr lang="en-GB">
                <a:latin typeface="Congenial Light"/>
                <a:cs typeface="Calibri"/>
              </a:rPr>
              <a:t>: All methods reveal diverse focal points across the image, indicating a lack of clear discriminative features.</a:t>
            </a:r>
          </a:p>
          <a:p>
            <a:pPr marL="342900" indent="-342900" algn="just">
              <a:buFont typeface="Arial" panose="020B0604020202020204" pitchFamily="34" charset="0"/>
              <a:buChar char="•"/>
            </a:pPr>
            <a:r>
              <a:rPr lang="en-GB" b="1">
                <a:latin typeface="Congenial Light"/>
                <a:cs typeface="Calibri"/>
              </a:rPr>
              <a:t>Misclassified image</a:t>
            </a:r>
            <a:r>
              <a:rPr lang="en-GB">
                <a:latin typeface="Congenial Light"/>
                <a:cs typeface="Calibri"/>
              </a:rPr>
              <a:t>: All methods converge on the centre of the image.</a:t>
            </a:r>
          </a:p>
          <a:p>
            <a:pPr marL="342900" indent="-342900" algn="just">
              <a:buFont typeface="Arial" panose="020B0604020202020204" pitchFamily="34" charset="0"/>
              <a:buChar char="•"/>
            </a:pPr>
            <a:endParaRPr lang="en-GB">
              <a:latin typeface="Congenial Light"/>
              <a:cs typeface="Calibri"/>
            </a:endParaRPr>
          </a:p>
          <a:p>
            <a:pPr marL="342900" indent="-342900" algn="just">
              <a:buFont typeface="Arial" panose="020B0604020202020204" pitchFamily="34" charset="0"/>
              <a:buChar char="•"/>
            </a:pPr>
            <a:endParaRPr lang="en-GB">
              <a:latin typeface="Congenial Light"/>
              <a:cs typeface="Calibri"/>
            </a:endParaRPr>
          </a:p>
          <a:p>
            <a:pPr marL="342900" indent="-342900" algn="just">
              <a:buFont typeface="Arial" panose="020B0604020202020204" pitchFamily="34" charset="0"/>
              <a:buChar char="•"/>
            </a:pPr>
            <a:endParaRPr lang="en-GB">
              <a:latin typeface="Congenial Light"/>
              <a:cs typeface="Calibri"/>
            </a:endParaRPr>
          </a:p>
        </p:txBody>
      </p:sp>
      <p:pic>
        <p:nvPicPr>
          <p:cNvPr id="3" name="Immagine 2" descr="Immagine che contiene schermata, Policromia, mappa&#10;&#10;Descrizione generata automaticamente">
            <a:extLst>
              <a:ext uri="{FF2B5EF4-FFF2-40B4-BE49-F238E27FC236}">
                <a16:creationId xmlns:a16="http://schemas.microsoft.com/office/drawing/2014/main" id="{80EB8E8C-83C7-35F7-37EB-5F62B6EB6F6E}"/>
              </a:ext>
            </a:extLst>
          </p:cNvPr>
          <p:cNvPicPr>
            <a:picLocks noChangeAspect="1"/>
          </p:cNvPicPr>
          <p:nvPr/>
        </p:nvPicPr>
        <p:blipFill>
          <a:blip r:embed="rId3"/>
          <a:stretch>
            <a:fillRect/>
          </a:stretch>
        </p:blipFill>
        <p:spPr>
          <a:xfrm>
            <a:off x="5890054" y="4456899"/>
            <a:ext cx="6096000" cy="1253067"/>
          </a:xfrm>
          <a:prstGeom prst="rect">
            <a:avLst/>
          </a:prstGeom>
        </p:spPr>
      </p:pic>
      <p:pic>
        <p:nvPicPr>
          <p:cNvPr id="8" name="Immagine 7" descr="Immagine che contiene schermata, Policromia&#10;&#10;Descrizione generata automaticamente">
            <a:extLst>
              <a:ext uri="{FF2B5EF4-FFF2-40B4-BE49-F238E27FC236}">
                <a16:creationId xmlns:a16="http://schemas.microsoft.com/office/drawing/2014/main" id="{7BBCB5E5-AB27-DCA8-9E9B-C6D7CFB94A01}"/>
              </a:ext>
            </a:extLst>
          </p:cNvPr>
          <p:cNvPicPr>
            <a:picLocks noChangeAspect="1"/>
          </p:cNvPicPr>
          <p:nvPr/>
        </p:nvPicPr>
        <p:blipFill>
          <a:blip r:embed="rId4"/>
          <a:stretch>
            <a:fillRect/>
          </a:stretch>
        </p:blipFill>
        <p:spPr>
          <a:xfrm>
            <a:off x="5888338" y="1002155"/>
            <a:ext cx="6096000" cy="1275644"/>
          </a:xfrm>
          <a:prstGeom prst="rect">
            <a:avLst/>
          </a:prstGeom>
        </p:spPr>
      </p:pic>
      <p:pic>
        <p:nvPicPr>
          <p:cNvPr id="10" name="Immagine 9" descr="Immagine che contiene schermata, Policromia, mappa&#10;&#10;Descrizione generata automaticamente">
            <a:extLst>
              <a:ext uri="{FF2B5EF4-FFF2-40B4-BE49-F238E27FC236}">
                <a16:creationId xmlns:a16="http://schemas.microsoft.com/office/drawing/2014/main" id="{DE686ACC-35DB-2ACE-92AF-1F0562B496FB}"/>
              </a:ext>
            </a:extLst>
          </p:cNvPr>
          <p:cNvPicPr>
            <a:picLocks noChangeAspect="1"/>
          </p:cNvPicPr>
          <p:nvPr/>
        </p:nvPicPr>
        <p:blipFill>
          <a:blip r:embed="rId5"/>
          <a:stretch>
            <a:fillRect/>
          </a:stretch>
        </p:blipFill>
        <p:spPr>
          <a:xfrm>
            <a:off x="5886622" y="2730387"/>
            <a:ext cx="6096000" cy="1247422"/>
          </a:xfrm>
          <a:prstGeom prst="rect">
            <a:avLst/>
          </a:prstGeom>
        </p:spPr>
      </p:pic>
      <p:sp>
        <p:nvSpPr>
          <p:cNvPr id="14" name="CasellaDiTesto 13">
            <a:extLst>
              <a:ext uri="{FF2B5EF4-FFF2-40B4-BE49-F238E27FC236}">
                <a16:creationId xmlns:a16="http://schemas.microsoft.com/office/drawing/2014/main" id="{CD7C0645-3C07-C75D-D8C6-336CE666F92D}"/>
              </a:ext>
            </a:extLst>
          </p:cNvPr>
          <p:cNvSpPr txBox="1"/>
          <p:nvPr/>
        </p:nvSpPr>
        <p:spPr>
          <a:xfrm>
            <a:off x="7282141" y="5825642"/>
            <a:ext cx="3559376" cy="246221"/>
          </a:xfrm>
          <a:prstGeom prst="rect">
            <a:avLst/>
          </a:prstGeom>
          <a:noFill/>
        </p:spPr>
        <p:txBody>
          <a:bodyPr wrap="square" lIns="91440" tIns="45720" rIns="91440" bIns="45720" rtlCol="0" anchor="t">
            <a:spAutoFit/>
          </a:bodyPr>
          <a:lstStyle/>
          <a:p>
            <a:r>
              <a:rPr lang="en-GB" sz="1000">
                <a:latin typeface="Congenial Light"/>
              </a:rPr>
              <a:t>Results of explainability techniques for Misclassified image</a:t>
            </a:r>
            <a:endParaRPr lang="en-GB" sz="1000">
              <a:latin typeface="Congenial Light" panose="02000503040000020004" pitchFamily="2" charset="0"/>
            </a:endParaRPr>
          </a:p>
        </p:txBody>
      </p:sp>
      <p:sp>
        <p:nvSpPr>
          <p:cNvPr id="15" name="CasellaDiTesto 14">
            <a:extLst>
              <a:ext uri="{FF2B5EF4-FFF2-40B4-BE49-F238E27FC236}">
                <a16:creationId xmlns:a16="http://schemas.microsoft.com/office/drawing/2014/main" id="{F930B904-1138-FDCE-5185-CE3CCA2BE5CB}"/>
              </a:ext>
            </a:extLst>
          </p:cNvPr>
          <p:cNvSpPr txBox="1"/>
          <p:nvPr/>
        </p:nvSpPr>
        <p:spPr>
          <a:xfrm>
            <a:off x="7199763" y="2406938"/>
            <a:ext cx="3792783" cy="246221"/>
          </a:xfrm>
          <a:prstGeom prst="rect">
            <a:avLst/>
          </a:prstGeom>
          <a:noFill/>
        </p:spPr>
        <p:txBody>
          <a:bodyPr wrap="square" lIns="91440" tIns="45720" rIns="91440" bIns="45720" rtlCol="0" anchor="t">
            <a:spAutoFit/>
          </a:bodyPr>
          <a:lstStyle/>
          <a:p>
            <a:r>
              <a:rPr lang="en-GB" sz="1000">
                <a:latin typeface="Congenial Light"/>
              </a:rPr>
              <a:t>Results of explainability techniques for Northern leaf blight (9)</a:t>
            </a:r>
            <a:endParaRPr lang="en-GB" sz="1000">
              <a:latin typeface="Congenial Light" panose="02000503040000020004" pitchFamily="2" charset="0"/>
            </a:endParaRPr>
          </a:p>
        </p:txBody>
      </p:sp>
      <p:sp>
        <p:nvSpPr>
          <p:cNvPr id="16" name="CasellaDiTesto 15">
            <a:extLst>
              <a:ext uri="{FF2B5EF4-FFF2-40B4-BE49-F238E27FC236}">
                <a16:creationId xmlns:a16="http://schemas.microsoft.com/office/drawing/2014/main" id="{1647EF8B-A22F-ADAC-C4CB-C8DB028EC40E}"/>
              </a:ext>
            </a:extLst>
          </p:cNvPr>
          <p:cNvSpPr txBox="1"/>
          <p:nvPr/>
        </p:nvSpPr>
        <p:spPr>
          <a:xfrm>
            <a:off x="7158574" y="4102559"/>
            <a:ext cx="3909485" cy="246221"/>
          </a:xfrm>
          <a:prstGeom prst="rect">
            <a:avLst/>
          </a:prstGeom>
          <a:noFill/>
        </p:spPr>
        <p:txBody>
          <a:bodyPr wrap="square" lIns="91440" tIns="45720" rIns="91440" bIns="45720" rtlCol="0" anchor="t">
            <a:spAutoFit/>
          </a:bodyPr>
          <a:lstStyle/>
          <a:p>
            <a:r>
              <a:rPr lang="en-GB" sz="1000">
                <a:latin typeface="Congenial Light"/>
              </a:rPr>
              <a:t>Results of explainability techniques for </a:t>
            </a:r>
            <a:r>
              <a:rPr lang="en-GB" sz="1000" err="1">
                <a:latin typeface="Congenial Light"/>
              </a:rPr>
              <a:t>Cercospora</a:t>
            </a:r>
            <a:r>
              <a:rPr lang="en-GB" sz="1000">
                <a:latin typeface="Congenial Light"/>
              </a:rPr>
              <a:t> Leaf Spot (7)</a:t>
            </a:r>
            <a:endParaRPr lang="en-GB" sz="1000">
              <a:latin typeface="Congenial Light" panose="02000503040000020004" pitchFamily="2" charset="0"/>
            </a:endParaRPr>
          </a:p>
        </p:txBody>
      </p:sp>
    </p:spTree>
    <p:extLst>
      <p:ext uri="{BB962C8B-B14F-4D97-AF65-F5344CB8AC3E}">
        <p14:creationId xmlns:p14="http://schemas.microsoft.com/office/powerpoint/2010/main" val="2154994881"/>
      </p:ext>
    </p:extLst>
  </p:cSld>
  <p:clrMapOvr>
    <a:masterClrMapping/>
  </p:clrMapOvr>
</p:sld>
</file>

<file path=ppt/theme/theme1.xml><?xml version="1.0" encoding="utf-8"?>
<a:theme xmlns:a="http://schemas.openxmlformats.org/drawingml/2006/main" name="Tema di Office">
  <a:themeElements>
    <a:clrScheme name="Tema di 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ema di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i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438"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F0C38EED-F607-42E1-A598-EF6A9886676E}">
  <we:reference id="wa200000113" version="1.0.0.0" store="en-US" storeType="OMEX"/>
  <we:alternateReferences>
    <we:reference id="WA200000113" version="1.0.0.0" store=""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Office 2013 - 2022 Theme</Template>
  <Application>Microsoft Office PowerPoint</Application>
  <PresentationFormat>Widescreen</PresentationFormat>
  <Slides>26</Slides>
  <Notes>19</Notes>
  <HiddenSlides>0</HiddenSlides>
  <ScaleCrop>false</ScaleCrop>
  <HeadingPairs>
    <vt:vector size="4" baseType="variant">
      <vt:variant>
        <vt:lpstr>Theme</vt:lpstr>
      </vt:variant>
      <vt:variant>
        <vt:i4>1</vt:i4>
      </vt:variant>
      <vt:variant>
        <vt:lpstr>Slide Titles</vt:lpstr>
      </vt:variant>
      <vt:variant>
        <vt:i4>26</vt:i4>
      </vt:variant>
    </vt:vector>
  </HeadingPairs>
  <TitlesOfParts>
    <vt:vector size="27" baseType="lpstr">
      <vt:lpstr>Tema di Office</vt:lpstr>
      <vt:lpstr>XAI presentation Team 2 – Dataset 4</vt:lpstr>
      <vt:lpstr>Plant Disease Detection Domain</vt:lpstr>
      <vt:lpstr>Plant Disease Dataset</vt:lpstr>
      <vt:lpstr>ML model for image classification</vt:lpstr>
      <vt:lpstr>Autoencoder model for ABELE</vt:lpstr>
      <vt:lpstr>Case studies</vt:lpstr>
      <vt:lpstr>Case study 1 : Misclassified images</vt:lpstr>
      <vt:lpstr>Case study 1 : Misclassified images</vt:lpstr>
      <vt:lpstr>Case study 1 : Misclassified images</vt:lpstr>
      <vt:lpstr>Case study 1 : Misclassified images</vt:lpstr>
      <vt:lpstr>Case study 2 : Non-Homogeneous Background</vt:lpstr>
      <vt:lpstr>Case study 2 : Non-Homogeneous Background</vt:lpstr>
      <vt:lpstr>Case study 2 : Non-Homogeneous Background</vt:lpstr>
      <vt:lpstr>Case study 2 : Non-Homogeneous Background</vt:lpstr>
      <vt:lpstr>Case study 3 : Low Confidence Predictions</vt:lpstr>
      <vt:lpstr>Case study 3 : Low Confidence Predictions</vt:lpstr>
      <vt:lpstr>Case study 4 : High Confidence Predictions</vt:lpstr>
      <vt:lpstr>Case study 4 : High Confidence Predictions</vt:lpstr>
      <vt:lpstr>Case study 4 : High Confidence Predictions</vt:lpstr>
      <vt:lpstr>Case study 5 : Similar Images</vt:lpstr>
      <vt:lpstr>Case study 5 : Similar Images</vt:lpstr>
      <vt:lpstr>Case study 6 : Multi-leafed images</vt:lpstr>
      <vt:lpstr>Case study 6 : Multi-leafed images</vt:lpstr>
      <vt:lpstr>Case study 6 : Multi-leafed images</vt:lpstr>
      <vt:lpstr>Conclusions and future developments</vt:lpstr>
      <vt:lpstr>Thank you for your attention!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Exploring lifelong feature transferability in continual neural machine translation</dc:title>
  <dc:creator>Niko Dalla Noce</dc:creator>
  <cp:revision>2</cp:revision>
  <dcterms:created xsi:type="dcterms:W3CDTF">2023-10-01T13:07:46Z</dcterms:created>
  <dcterms:modified xsi:type="dcterms:W3CDTF">2024-03-05T09:26:53Z</dcterms:modified>
</cp:coreProperties>
</file>